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983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902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036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65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88310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500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71691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0514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8487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594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849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313DA-3B37-4811-BB8A-11E31349AFD0}" type="datetimeFigureOut">
              <a:rPr lang="sl-SI" smtClean="0"/>
              <a:t>5. 02. 2021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A2B41-8966-46B2-9A51-8345407915C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0090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.jp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6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2.wdp"/><Relationship Id="rId4" Type="http://schemas.openxmlformats.org/officeDocument/2006/relationships/image" Target="../media/image22.jpeg"/><Relationship Id="rId9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27.jpeg"/><Relationship Id="rId12" Type="http://schemas.openxmlformats.org/officeDocument/2006/relationships/image" Target="../media/image2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7.png"/><Relationship Id="rId5" Type="http://schemas.openxmlformats.org/officeDocument/2006/relationships/image" Target="../media/image26.jpeg"/><Relationship Id="rId10" Type="http://schemas.openxmlformats.org/officeDocument/2006/relationships/image" Target="../media/image6.png"/><Relationship Id="rId4" Type="http://schemas.openxmlformats.org/officeDocument/2006/relationships/image" Target="../media/image25.jp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www.mb.sik.si/datoteke/Kako%20smo%20se%20imeli/Posnete_pravljice/6_Koroska%20ljudska%20pripovedka.mp3" TargetMode="External"/><Relationship Id="rId7" Type="http://schemas.openxmlformats.org/officeDocument/2006/relationships/hyperlink" Target="mailto:info@ugm.si" TargetMode="External"/><Relationship Id="rId2" Type="http://schemas.openxmlformats.org/officeDocument/2006/relationships/hyperlink" Target="https://www.mb.sik.si/datoteke/Kako%20smo%20se%20imeli/Posnete_pravljice/FRANC_%20LJUDSKA%20_PRAVLJ_O%20TREH%20LOVCIH_maj2019-AGICA%20KOVSE.mp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.jpg"/><Relationship Id="rId4" Type="http://schemas.openxmlformats.org/officeDocument/2006/relationships/hyperlink" Target="https://www.mb.sik.si/datoteke/Kako%20smo%20se%20imeli/Posnete_pravljice/Posnetki_dec2020/32.Rumena%20%C5%A0torklja.mp3" TargetMode="External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seums.si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32.png"/><Relationship Id="rId4" Type="http://schemas.openxmlformats.org/officeDocument/2006/relationships/hyperlink" Target="http://www.ugm.si/o-ugm/prijava-na-ugm-novicni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5" name="PoljeZBesedilom 4"/>
          <p:cNvSpPr txBox="1"/>
          <p:nvPr/>
        </p:nvSpPr>
        <p:spPr>
          <a:xfrm>
            <a:off x="5812890" y="20560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5812891" y="3016628"/>
            <a:ext cx="58198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>
                <a:solidFill>
                  <a:schemeClr val="tx1"/>
                </a:solidFill>
                <a:latin typeface="Franklin Gothic No. 2" panose="02000503060000020004" pitchFamily="50" charset="0"/>
              </a:rPr>
              <a:t>Ilustracije iz Zbirke UGM + Pravljice iz Mariborske knjižnice </a:t>
            </a:r>
          </a:p>
        </p:txBody>
      </p:sp>
      <p:sp>
        <p:nvSpPr>
          <p:cNvPr id="7" name="PoljeZBesedilom 6"/>
          <p:cNvSpPr txBox="1"/>
          <p:nvPr/>
        </p:nvSpPr>
        <p:spPr>
          <a:xfrm>
            <a:off x="5819893" y="4331155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>
              <a:latin typeface="Franklin Gothic Book" panose="020B0503020102020204" pitchFamily="34" charset="0"/>
            </a:endParaRPr>
          </a:p>
          <a:p>
            <a:r>
              <a:rPr lang="sl-SI" sz="3000" dirty="0">
                <a:latin typeface="Franklin Gothic Book" panose="020B0503020102020204" pitchFamily="34" charset="0"/>
              </a:rPr>
              <a:t>februar 2021</a:t>
            </a: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066" y="6287419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6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grada vseb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55" y="2415667"/>
            <a:ext cx="2566651" cy="3484586"/>
          </a:xfrm>
          <a:prstGeom prst="rect">
            <a:avLst/>
          </a:prstGeom>
        </p:spPr>
      </p:pic>
      <p:pic>
        <p:nvPicPr>
          <p:cNvPr id="6" name="Ograda vseb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49" y="2407707"/>
            <a:ext cx="2635742" cy="3484586"/>
          </a:xfrm>
          <a:prstGeom prst="rect">
            <a:avLst/>
          </a:prstGeom>
        </p:spPr>
      </p:pic>
      <p:sp>
        <p:nvSpPr>
          <p:cNvPr id="7" name="PoljeZBesedilom 6"/>
          <p:cNvSpPr txBox="1"/>
          <p:nvPr/>
        </p:nvSpPr>
        <p:spPr>
          <a:xfrm>
            <a:off x="527472" y="589078"/>
            <a:ext cx="111311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Imaš rad/a knjige? 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Jaz imam še posebej rada tiste, v katerih so tudi risbe ali slike. Takšnim risbam in slikam pravimo </a:t>
            </a:r>
            <a:r>
              <a:rPr lang="sl-SI" sz="1400" b="1" dirty="0">
                <a:latin typeface="Franklin Gothic Book" panose="020B0503020102020204" pitchFamily="34" charset="0"/>
              </a:rPr>
              <a:t>ilustracije. </a:t>
            </a:r>
            <a:r>
              <a:rPr lang="sl-SI" sz="1400" dirty="0">
                <a:latin typeface="Franklin Gothic Book" panose="020B0503020102020204" pitchFamily="34" charset="0"/>
              </a:rPr>
              <a:t>Ustvarjajo jih ilustratorke in ilustratorji. Najprej knjigo prelistam in si ogledam ilustracije. Že iz njih lahko razberem, o čem bo pripovedovala knjiga.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So ilustracije tudi tebi pomembne, tako kot meni?</a:t>
            </a:r>
          </a:p>
          <a:p>
            <a:pPr>
              <a:lnSpc>
                <a:spcPct val="150000"/>
              </a:lnSpc>
            </a:pPr>
            <a:endParaRPr lang="sl-SI" sz="16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600" dirty="0">
                <a:latin typeface="Franklin Gothic Book" panose="020B0503020102020204" pitchFamily="34" charset="0"/>
              </a:rPr>
              <a:t> </a:t>
            </a:r>
            <a:endParaRPr lang="en-GB" sz="1600" dirty="0">
              <a:latin typeface="Franklin Gothic Book" panose="020B0503020102020204" pitchFamily="34" charset="0"/>
            </a:endParaRPr>
          </a:p>
        </p:txBody>
      </p:sp>
      <p:sp>
        <p:nvSpPr>
          <p:cNvPr id="8" name="Pravokotnik 7"/>
          <p:cNvSpPr/>
          <p:nvPr/>
        </p:nvSpPr>
        <p:spPr>
          <a:xfrm>
            <a:off x="568827" y="5900253"/>
            <a:ext cx="544052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>
                <a:latin typeface="Franklin Gothic Book" panose="020B0503020102020204" pitchFamily="34" charset="0"/>
              </a:rPr>
              <a:t>Milan </a:t>
            </a:r>
            <a:r>
              <a:rPr lang="en-GB" sz="900" dirty="0" err="1">
                <a:latin typeface="Franklin Gothic Book" panose="020B0503020102020204" pitchFamily="34" charset="0"/>
              </a:rPr>
              <a:t>Bizovičar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Ilustracij</a:t>
            </a:r>
            <a:r>
              <a:rPr lang="sl-SI" sz="900" dirty="0">
                <a:latin typeface="Franklin Gothic Book" panose="020B0503020102020204" pitchFamily="34" charset="0"/>
              </a:rPr>
              <a:t>i za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knjig</a:t>
            </a:r>
            <a:r>
              <a:rPr lang="sl-SI" sz="900" dirty="0">
                <a:latin typeface="Franklin Gothic Book" panose="020B0503020102020204" pitchFamily="34" charset="0"/>
              </a:rPr>
              <a:t>o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Mladiček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brez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potnega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lista</a:t>
            </a:r>
            <a:r>
              <a:rPr lang="en-GB" sz="900" dirty="0">
                <a:latin typeface="Franklin Gothic Book" panose="020B0503020102020204" pitchFamily="34" charset="0"/>
              </a:rPr>
              <a:t>, 1964-65, </a:t>
            </a:r>
            <a:r>
              <a:rPr lang="en-GB" sz="900" dirty="0" err="1">
                <a:latin typeface="Franklin Gothic Book" panose="020B0503020102020204" pitchFamily="34" charset="0"/>
              </a:rPr>
              <a:t>tuš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flomaster</a:t>
            </a:r>
            <a:r>
              <a:rPr lang="en-GB" sz="900" dirty="0">
                <a:latin typeface="Franklin Gothic Book" panose="020B0503020102020204" pitchFamily="34" charset="0"/>
              </a:rPr>
              <a:t> in </a:t>
            </a:r>
            <a:r>
              <a:rPr lang="en-GB" sz="900" dirty="0" err="1">
                <a:latin typeface="Franklin Gothic Book" panose="020B0503020102020204" pitchFamily="34" charset="0"/>
              </a:rPr>
              <a:t>oglje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papirju</a:t>
            </a:r>
            <a:endParaRPr lang="en-GB" sz="900" dirty="0">
              <a:latin typeface="Franklin Gothic Book" panose="020B050302010202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01672" y="4398616"/>
            <a:ext cx="2543830" cy="1617053"/>
          </a:xfrm>
          <a:prstGeom prst="rect">
            <a:avLst/>
          </a:prstGeom>
        </p:spPr>
      </p:pic>
      <p:sp>
        <p:nvSpPr>
          <p:cNvPr id="10" name="PoljeZBesedilom 9"/>
          <p:cNvSpPr txBox="1"/>
          <p:nvPr/>
        </p:nvSpPr>
        <p:spPr>
          <a:xfrm>
            <a:off x="6514849" y="2872753"/>
            <a:ext cx="4112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TALE ZGODBA BI ME ZANIMALA.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GOVORI O KONJIČKU. ZAKAJ JE SAM? KAJ POČNEJO DRUGI KONJIČKI?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JA, MORAM JO PREBRATI!</a:t>
            </a:r>
          </a:p>
          <a:p>
            <a:pPr>
              <a:lnSpc>
                <a:spcPct val="150000"/>
              </a:lnSpc>
            </a:pPr>
            <a:endParaRPr lang="en-GB" sz="1600" dirty="0">
              <a:latin typeface="Franklin Gothic No. 2" panose="02000503060000020004" pitchFamily="50" charset="0"/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3" name="Slika 7">
            <a:extLst>
              <a:ext uri="{FF2B5EF4-FFF2-40B4-BE49-F238E27FC236}">
                <a16:creationId xmlns:a16="http://schemas.microsoft.com/office/drawing/2014/main" id="{BE5ED9B2-D103-40F0-BBBE-F7D5372BE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9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0" t="7914" r="9456" b="17595"/>
          <a:stretch/>
        </p:blipFill>
        <p:spPr>
          <a:xfrm>
            <a:off x="582582" y="3471645"/>
            <a:ext cx="2054192" cy="2565904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4" t="7978" r="10225" b="18768"/>
          <a:stretch/>
        </p:blipFill>
        <p:spPr>
          <a:xfrm>
            <a:off x="9511515" y="789915"/>
            <a:ext cx="2096538" cy="2581361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7850" r="10542" b="19579"/>
          <a:stretch/>
        </p:blipFill>
        <p:spPr>
          <a:xfrm>
            <a:off x="3215386" y="755972"/>
            <a:ext cx="2176305" cy="2615304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1" t="7850" r="11703" b="17765"/>
          <a:stretch/>
        </p:blipFill>
        <p:spPr>
          <a:xfrm>
            <a:off x="608297" y="853113"/>
            <a:ext cx="2036348" cy="255210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t="7268" r="10134" b="17598"/>
          <a:stretch/>
        </p:blipFill>
        <p:spPr>
          <a:xfrm>
            <a:off x="9511515" y="3438432"/>
            <a:ext cx="2069728" cy="2558816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4" t="5507" r="7414" b="16896"/>
          <a:stretch/>
        </p:blipFill>
        <p:spPr>
          <a:xfrm>
            <a:off x="3175676" y="3438431"/>
            <a:ext cx="2255727" cy="2632223"/>
          </a:xfrm>
          <a:prstGeom prst="rect">
            <a:avLst/>
          </a:prstGeom>
        </p:spPr>
      </p:pic>
      <p:sp>
        <p:nvSpPr>
          <p:cNvPr id="17" name="PoljeZBesedilom 16"/>
          <p:cNvSpPr txBox="1"/>
          <p:nvPr/>
        </p:nvSpPr>
        <p:spPr>
          <a:xfrm>
            <a:off x="5732959" y="3461522"/>
            <a:ext cx="345079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Oglej si ilustracije iz pravljice Zlata ptica.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Kdo nastopa v njej?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Kaj se dogaja? 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 katero ilustracijo se začenja pravljica in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katere ji sledijo?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Če pravljice ne poznaš,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se prepusti svoji domišljiji.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sp>
        <p:nvSpPr>
          <p:cNvPr id="18" name="PoljeZBesedilom 17"/>
          <p:cNvSpPr txBox="1"/>
          <p:nvPr/>
        </p:nvSpPr>
        <p:spPr>
          <a:xfrm>
            <a:off x="496381" y="6037604"/>
            <a:ext cx="46119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Franklin Gothic Book" panose="020B0503020102020204" pitchFamily="34" charset="0"/>
              </a:rPr>
              <a:t>Tomaž </a:t>
            </a:r>
            <a:r>
              <a:rPr lang="en-GB" sz="900" dirty="0" err="1">
                <a:latin typeface="Franklin Gothic Book" panose="020B0503020102020204" pitchFamily="34" charset="0"/>
              </a:rPr>
              <a:t>Kržišnik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Zlata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Ptica</a:t>
            </a:r>
            <a:r>
              <a:rPr lang="en-GB" sz="900" dirty="0">
                <a:latin typeface="Franklin Gothic Book" panose="020B0503020102020204" pitchFamily="34" charset="0"/>
              </a:rPr>
              <a:t>, ok. 1971, </a:t>
            </a:r>
            <a:r>
              <a:rPr lang="en-GB" sz="900" dirty="0" err="1">
                <a:latin typeface="Franklin Gothic Book" panose="020B0503020102020204" pitchFamily="34" charset="0"/>
              </a:rPr>
              <a:t>sitotisk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papirju</a:t>
            </a:r>
            <a:r>
              <a:rPr lang="en-GB" sz="900" dirty="0">
                <a:latin typeface="Franklin Gothic Book" panose="020B0503020102020204" pitchFamily="34" charset="0"/>
              </a:rPr>
              <a:t>, 44 x 33,5 cm </a:t>
            </a:r>
          </a:p>
        </p:txBody>
      </p:sp>
      <p:pic>
        <p:nvPicPr>
          <p:cNvPr id="19" name="Slika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6471" y="4494146"/>
            <a:ext cx="2539765" cy="1576508"/>
          </a:xfrm>
          <a:prstGeom prst="rect">
            <a:avLst/>
          </a:prstGeom>
        </p:spPr>
      </p:pic>
      <p:pic>
        <p:nvPicPr>
          <p:cNvPr id="20" name="Slika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103" y="1794110"/>
            <a:ext cx="2464662" cy="1577166"/>
          </a:xfrm>
          <a:prstGeom prst="rect">
            <a:avLst/>
          </a:prstGeom>
        </p:spPr>
      </p:pic>
      <p:pic>
        <p:nvPicPr>
          <p:cNvPr id="21" name="Slika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16" y="1971921"/>
            <a:ext cx="2399760" cy="1489601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22" name="Slika 7">
            <a:extLst>
              <a:ext uri="{FF2B5EF4-FFF2-40B4-BE49-F238E27FC236}">
                <a16:creationId xmlns:a16="http://schemas.microsoft.com/office/drawing/2014/main" id="{04F05777-5D87-4FB0-BA8C-4790E2A72A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8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613" y="655592"/>
            <a:ext cx="3889440" cy="5469526"/>
          </a:xfrm>
        </p:spPr>
      </p:pic>
      <p:sp>
        <p:nvSpPr>
          <p:cNvPr id="5" name="Pravokotnik 4"/>
          <p:cNvSpPr/>
          <p:nvPr/>
        </p:nvSpPr>
        <p:spPr>
          <a:xfrm>
            <a:off x="7068709" y="611211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00" dirty="0" err="1">
                <a:latin typeface="Franklin Gothic Book" panose="020B0503020102020204" pitchFamily="34" charset="0"/>
              </a:rPr>
              <a:t>Ančka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Gošnik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Godec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ilustracija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Kurirček</a:t>
            </a:r>
            <a:r>
              <a:rPr lang="en-GB" sz="900" dirty="0">
                <a:latin typeface="Franklin Gothic Book" panose="020B0503020102020204" pitchFamily="34" charset="0"/>
              </a:rPr>
              <a:t> 1965-66, </a:t>
            </a:r>
            <a:r>
              <a:rPr lang="en-GB" sz="900" dirty="0" err="1">
                <a:latin typeface="Franklin Gothic Book" panose="020B0503020102020204" pitchFamily="34" charset="0"/>
              </a:rPr>
              <a:t>št</a:t>
            </a:r>
            <a:r>
              <a:rPr lang="en-GB" sz="900" dirty="0">
                <a:latin typeface="Franklin Gothic Book" panose="020B0503020102020204" pitchFamily="34" charset="0"/>
              </a:rPr>
              <a:t>. 4, str. 155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527472" y="564544"/>
            <a:ext cx="4935074" cy="2062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V Zbirki UGM je veliko ilustracij iz zgodb o času med vojno, kot tale risbica. Predstavlja drobnega dečka z velikimi očmi. Se tudi tebi zdi žalosten? Pa saj je vendar praznik.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Kako vem, da je praznik? Ugani!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endParaRPr lang="sl-SI" dirty="0">
              <a:latin typeface="Franklin Gothic Book" panose="020B0503020102020204" pitchFamily="34" charset="0"/>
            </a:endParaRPr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27" y="4551682"/>
            <a:ext cx="2699806" cy="1675850"/>
          </a:xfrm>
          <a:prstGeom prst="rect">
            <a:avLst/>
          </a:prstGeom>
        </p:spPr>
      </p:pic>
      <p:sp>
        <p:nvSpPr>
          <p:cNvPr id="2" name="Pravokotnik 1"/>
          <p:cNvSpPr/>
          <p:nvPr/>
        </p:nvSpPr>
        <p:spPr>
          <a:xfrm>
            <a:off x="3167305" y="3119639"/>
            <a:ext cx="33015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LE KAJ SE JE ZGODILO FANTU, DA TAKO ŽALOSTNO GLEDA?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KAJ DRŽI V ROKI?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No. 2" panose="02000503060000020004" pitchFamily="50" charset="0"/>
              </a:rPr>
              <a:t>KAKŠEN POMEN IMA LUTKA? </a:t>
            </a:r>
            <a:endParaRPr lang="en-GB" sz="1400" dirty="0">
              <a:latin typeface="Franklin Gothic No. 2" panose="02000503060000020004" pitchFamily="50" charset="0"/>
            </a:endParaRPr>
          </a:p>
        </p:txBody>
      </p:sp>
      <p:pic>
        <p:nvPicPr>
          <p:cNvPr id="9" name="Slika 7">
            <a:extLst>
              <a:ext uri="{FF2B5EF4-FFF2-40B4-BE49-F238E27FC236}">
                <a16:creationId xmlns:a16="http://schemas.microsoft.com/office/drawing/2014/main" id="{14FAA71A-FDDB-4555-A004-5BBD1E703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7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72" y="695892"/>
            <a:ext cx="5823106" cy="5472608"/>
          </a:xfrm>
        </p:spPr>
      </p:pic>
      <p:sp>
        <p:nvSpPr>
          <p:cNvPr id="5" name="Pravokotnik 4"/>
          <p:cNvSpPr/>
          <p:nvPr/>
        </p:nvSpPr>
        <p:spPr>
          <a:xfrm>
            <a:off x="442144" y="6168500"/>
            <a:ext cx="64807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 err="1"/>
              <a:t>Marjanca</a:t>
            </a:r>
            <a:r>
              <a:rPr lang="en-GB" sz="900" dirty="0"/>
              <a:t> </a:t>
            </a:r>
            <a:r>
              <a:rPr lang="en-GB" sz="900" dirty="0" err="1"/>
              <a:t>Jemec</a:t>
            </a:r>
            <a:r>
              <a:rPr lang="en-GB" sz="900" dirty="0"/>
              <a:t> </a:t>
            </a:r>
            <a:r>
              <a:rPr lang="en-GB" sz="900" dirty="0" err="1"/>
              <a:t>Božič</a:t>
            </a:r>
            <a:r>
              <a:rPr lang="en-GB" sz="900" dirty="0"/>
              <a:t>, </a:t>
            </a:r>
            <a:r>
              <a:rPr lang="en-GB" sz="900" dirty="0" err="1"/>
              <a:t>ilustracija</a:t>
            </a:r>
            <a:r>
              <a:rPr lang="en-GB" sz="900" dirty="0"/>
              <a:t> </a:t>
            </a:r>
            <a:r>
              <a:rPr lang="en-GB" sz="900" dirty="0" err="1"/>
              <a:t>za</a:t>
            </a:r>
            <a:r>
              <a:rPr lang="en-GB" sz="900" dirty="0"/>
              <a:t> </a:t>
            </a:r>
            <a:r>
              <a:rPr lang="en-GB" sz="900" dirty="0" err="1"/>
              <a:t>Kurirček</a:t>
            </a:r>
            <a:r>
              <a:rPr lang="en-GB" sz="900" dirty="0"/>
              <a:t> 1965 - 1966, </a:t>
            </a:r>
            <a:r>
              <a:rPr lang="en-GB" sz="900" dirty="0" err="1"/>
              <a:t>št</a:t>
            </a:r>
            <a:r>
              <a:rPr lang="en-GB" sz="900" dirty="0"/>
              <a:t>. 8, str. 358</a:t>
            </a:r>
            <a:r>
              <a:rPr lang="sl-SI" sz="900" dirty="0"/>
              <a:t>. </a:t>
            </a:r>
            <a:endParaRPr lang="en-GB" sz="900" dirty="0"/>
          </a:p>
        </p:txBody>
      </p:sp>
      <p:sp>
        <p:nvSpPr>
          <p:cNvPr id="6" name="PoljeZBesedilom 5"/>
          <p:cNvSpPr txBox="1"/>
          <p:nvPr/>
        </p:nvSpPr>
        <p:spPr>
          <a:xfrm>
            <a:off x="6739584" y="561584"/>
            <a:ext cx="52831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Zgodbe iz časa vojne pa niso samo žalostne.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Pripoveduj zgodbo, ki jo razbereš iz ilustracije.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2864" y="4706516"/>
            <a:ext cx="1124252" cy="1418787"/>
          </a:xfrm>
          <a:prstGeom prst="rect">
            <a:avLst/>
          </a:prstGeom>
        </p:spPr>
      </p:pic>
      <p:sp>
        <p:nvSpPr>
          <p:cNvPr id="12" name="Pravokotnik 11"/>
          <p:cNvSpPr/>
          <p:nvPr/>
        </p:nvSpPr>
        <p:spPr>
          <a:xfrm>
            <a:off x="6739584" y="2097654"/>
            <a:ext cx="4824186" cy="2379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Pomagaj si </a:t>
            </a:r>
            <a:r>
              <a:rPr lang="en-US" sz="1400" dirty="0">
                <a:latin typeface="Franklin Gothic Book" panose="020B0503020102020204" pitchFamily="34" charset="0"/>
              </a:rPr>
              <a:t>z</a:t>
            </a:r>
            <a:r>
              <a:rPr lang="sl-SI" sz="1400" dirty="0">
                <a:latin typeface="Franklin Gothic Book" panose="020B0503020102020204" pitchFamily="34" charset="0"/>
              </a:rPr>
              <a:t> vprašanji: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Kje se zgodba dogaja?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Kdo v njej nastopa?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Kaj junaki počnejo?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Kaj se je po tvojem mnenju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dogajalo pred ilustriranim dogodkom?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Kako se bo zgodba končala?</a:t>
            </a:r>
          </a:p>
        </p:txBody>
      </p:sp>
      <p:pic>
        <p:nvPicPr>
          <p:cNvPr id="11" name="Slika 7">
            <a:extLst>
              <a:ext uri="{FF2B5EF4-FFF2-40B4-BE49-F238E27FC236}">
                <a16:creationId xmlns:a16="http://schemas.microsoft.com/office/drawing/2014/main" id="{FFA14F8E-1660-4D30-85F2-EDA9C54D4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45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72" y="690368"/>
            <a:ext cx="3389631" cy="5133505"/>
          </a:xfrm>
        </p:spPr>
      </p:pic>
      <p:sp>
        <p:nvSpPr>
          <p:cNvPr id="5" name="Pravokotnik 4"/>
          <p:cNvSpPr/>
          <p:nvPr/>
        </p:nvSpPr>
        <p:spPr>
          <a:xfrm>
            <a:off x="417406" y="5819858"/>
            <a:ext cx="6999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00" dirty="0" err="1">
                <a:latin typeface="Franklin Gothic Book" panose="020B0503020102020204" pitchFamily="34" charset="0"/>
              </a:rPr>
              <a:t>Alenka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Sottler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Ilustracija</a:t>
            </a:r>
            <a:r>
              <a:rPr lang="en-GB" sz="900" dirty="0">
                <a:latin typeface="Franklin Gothic Book" panose="020B0503020102020204" pitchFamily="34" charset="0"/>
              </a:rPr>
              <a:t> za </a:t>
            </a:r>
            <a:r>
              <a:rPr lang="en-GB" sz="900" dirty="0" err="1">
                <a:latin typeface="Franklin Gothic Book" panose="020B0503020102020204" pitchFamily="34" charset="0"/>
              </a:rPr>
              <a:t>knjigo</a:t>
            </a:r>
            <a:r>
              <a:rPr lang="sl-SI" sz="900" dirty="0">
                <a:latin typeface="Franklin Gothic Book" panose="020B0503020102020204" pitchFamily="34" charset="0"/>
              </a:rPr>
              <a:t> Tri pesnitve </a:t>
            </a:r>
            <a:r>
              <a:rPr lang="en-GB" sz="900" dirty="0">
                <a:latin typeface="Franklin Gothic Book" panose="020B0503020102020204" pitchFamily="34" charset="0"/>
              </a:rPr>
              <a:t>Andreja </a:t>
            </a:r>
            <a:r>
              <a:rPr lang="en-GB" sz="900" dirty="0" err="1">
                <a:latin typeface="Franklin Gothic Book" panose="020B0503020102020204" pitchFamily="34" charset="0"/>
              </a:rPr>
              <a:t>Brvarja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>
                <a:latin typeface="Franklin Gothic Book" panose="020B0503020102020204" pitchFamily="34" charset="0"/>
              </a:rPr>
              <a:t>2006</a:t>
            </a:r>
            <a:r>
              <a:rPr lang="sl-SI" sz="900" dirty="0">
                <a:latin typeface="Franklin Gothic Book" panose="020B0503020102020204" pitchFamily="34" charset="0"/>
              </a:rPr>
              <a:t>–</a:t>
            </a:r>
            <a:r>
              <a:rPr lang="en-GB" sz="900" dirty="0">
                <a:latin typeface="Franklin Gothic Book" panose="020B0503020102020204" pitchFamily="34" charset="0"/>
              </a:rPr>
              <a:t>2007,</a:t>
            </a:r>
            <a:endParaRPr lang="sl-SI" sz="900" dirty="0">
              <a:latin typeface="Franklin Gothic Book" panose="020B0503020102020204" pitchFamily="34" charset="0"/>
            </a:endParaRPr>
          </a:p>
          <a:p>
            <a:r>
              <a:rPr lang="en-GB" sz="900" dirty="0" err="1">
                <a:latin typeface="Franklin Gothic Book" panose="020B0503020102020204" pitchFamily="34" charset="0"/>
              </a:rPr>
              <a:t>mešana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tehnika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na</a:t>
            </a:r>
            <a:r>
              <a:rPr lang="en-GB" sz="900" dirty="0">
                <a:latin typeface="Franklin Gothic Book" panose="020B0503020102020204" pitchFamily="34" charset="0"/>
              </a:rPr>
              <a:t> </a:t>
            </a:r>
            <a:r>
              <a:rPr lang="en-GB" sz="900" dirty="0" err="1">
                <a:latin typeface="Franklin Gothic Book" panose="020B0503020102020204" pitchFamily="34" charset="0"/>
              </a:rPr>
              <a:t>papirju</a:t>
            </a:r>
            <a:r>
              <a:rPr lang="en-GB" sz="900" dirty="0">
                <a:latin typeface="Franklin Gothic Book" panose="020B0503020102020204" pitchFamily="34" charset="0"/>
              </a:rPr>
              <a:t>, </a:t>
            </a:r>
            <a:r>
              <a:rPr lang="en-GB" sz="900" dirty="0" err="1">
                <a:latin typeface="Franklin Gothic Book" panose="020B0503020102020204" pitchFamily="34" charset="0"/>
              </a:rPr>
              <a:t>foto</a:t>
            </a:r>
            <a:r>
              <a:rPr lang="en-GB" sz="900" dirty="0">
                <a:latin typeface="Franklin Gothic Book" panose="020B0503020102020204" pitchFamily="34" charset="0"/>
              </a:rPr>
              <a:t> Mojca Štuhec</a:t>
            </a:r>
          </a:p>
        </p:txBody>
      </p:sp>
      <p:sp>
        <p:nvSpPr>
          <p:cNvPr id="6" name="PoljeZBesedilom 5"/>
          <p:cNvSpPr txBox="1"/>
          <p:nvPr/>
        </p:nvSpPr>
        <p:spPr>
          <a:xfrm>
            <a:off x="5683665" y="1135051"/>
            <a:ext cx="5681322" cy="699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Mariborski pesnik Andrej Brvar je upesnil svoje spomine na otroštvo. Pozorno si oglej ilustracijo. Kakšen spomin je upodobila ilustratorka?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84" t="5158" r="2055" b="12090"/>
          <a:stretch/>
        </p:blipFill>
        <p:spPr bwMode="auto">
          <a:xfrm>
            <a:off x="5764740" y="1834217"/>
            <a:ext cx="5668951" cy="406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957" y="4343660"/>
            <a:ext cx="2584173" cy="1604074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693181" y="619363"/>
            <a:ext cx="4587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latin typeface="Franklin Gothic No. 2" panose="02000503060000020004" pitchFamily="50" charset="0"/>
              </a:rPr>
              <a:t>POTOVALKE, ZEMLJEVID IN TRAČNICE.  </a:t>
            </a:r>
          </a:p>
          <a:p>
            <a:r>
              <a:rPr lang="sl-SI" sz="1400" b="1" dirty="0">
                <a:latin typeface="Franklin Gothic No. 2" panose="02000503060000020004" pitchFamily="50" charset="0"/>
              </a:rPr>
              <a:t>LE KAM JE POTOVAL MALI ANDREJ? </a:t>
            </a:r>
            <a:endParaRPr lang="en-GB" sz="1400" b="1" dirty="0">
              <a:latin typeface="Franklin Gothic No. 2" panose="02000503060000020004" pitchFamily="50" charset="0"/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0" name="Slika 7">
            <a:extLst>
              <a:ext uri="{FF2B5EF4-FFF2-40B4-BE49-F238E27FC236}">
                <a16:creationId xmlns:a16="http://schemas.microsoft.com/office/drawing/2014/main" id="{CD4122DE-8716-4EEC-B7B0-E686C50281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2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3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07" r="6017" b="4399"/>
          <a:stretch/>
        </p:blipFill>
        <p:spPr>
          <a:xfrm>
            <a:off x="4228029" y="659488"/>
            <a:ext cx="3670758" cy="259810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6839" r="4740" b="8546"/>
          <a:stretch/>
        </p:blipFill>
        <p:spPr>
          <a:xfrm>
            <a:off x="4228029" y="3403281"/>
            <a:ext cx="3670232" cy="259810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4000"/>
                    </a14:imgEffect>
                    <a14:imgEffect>
                      <a14:brightnessContrast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72" y="659488"/>
            <a:ext cx="3464136" cy="259810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000"/>
                    </a14:imgEffect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72" y="3403281"/>
            <a:ext cx="3464136" cy="2598102"/>
          </a:xfrm>
          <a:prstGeom prst="rect">
            <a:avLst/>
          </a:prstGeom>
        </p:spPr>
      </p:pic>
      <p:sp>
        <p:nvSpPr>
          <p:cNvPr id="11" name="PoljeZBesedilom 10"/>
          <p:cNvSpPr txBox="1"/>
          <p:nvPr/>
        </p:nvSpPr>
        <p:spPr>
          <a:xfrm>
            <a:off x="8285915" y="2241927"/>
            <a:ext cx="33971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Ko je bila Svetla stara 6 let,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je slišala zgodbo o slončku,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ki je umrl. Zgodba jo je zelo pretresla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in kar naprej je mislila nanjo.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Končno se je odločila,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da jo zapiše in ilustrira.  </a:t>
            </a:r>
            <a:endParaRPr lang="en-GB" sz="1400" dirty="0">
              <a:latin typeface="Franklin Gothic Book" panose="020B0503020102020204" pitchFamily="34" charset="0"/>
            </a:endParaRPr>
          </a:p>
        </p:txBody>
      </p:sp>
      <p:pic>
        <p:nvPicPr>
          <p:cNvPr id="12" name="Slika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27341" y="4379261"/>
            <a:ext cx="2666196" cy="1697469"/>
          </a:xfrm>
          <a:prstGeom prst="rect">
            <a:avLst/>
          </a:prstGeom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0" name="Slika 7">
            <a:extLst>
              <a:ext uri="{FF2B5EF4-FFF2-40B4-BE49-F238E27FC236}">
                <a16:creationId xmlns:a16="http://schemas.microsoft.com/office/drawing/2014/main" id="{2789B4CB-6790-4C14-9615-2B8E46E4DA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/>
          <p:cNvSpPr txBox="1"/>
          <p:nvPr/>
        </p:nvSpPr>
        <p:spPr>
          <a:xfrm>
            <a:off x="527472" y="555645"/>
            <a:ext cx="11036297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POSTANI ILUSTRATOR, ILUSTRATORKA!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Ali veš kako poteka ustvarjanje ilustracij? Najprej je pomembno, da se ilustrator dobro seznani z zgodbo, ki jo bo ilustriral/a. Prepričana sem, da zgodbo prebere večkrat, o njej razmišlja, morda se o njej s kom pogovarja …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Knjižničarji iz Mariborske knjižnice so</a:t>
            </a:r>
            <a:r>
              <a:rPr lang="en-US" sz="1400" dirty="0">
                <a:latin typeface="Franklin Gothic Book" panose="020B0503020102020204" pitchFamily="34" charset="0"/>
              </a:rPr>
              <a:t> </a:t>
            </a:r>
            <a:r>
              <a:rPr lang="sl-SI" sz="1200" dirty="0"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v </a:t>
            </a:r>
            <a:r>
              <a:rPr lang="sl-SI" sz="1400" dirty="0">
                <a:latin typeface="Franklin Gothic Book" panose="020B0503020102020204" pitchFamily="34" charset="0"/>
              </a:rPr>
              <a:t>sodelovanju z RTV Slovenija</a:t>
            </a:r>
            <a:r>
              <a:rPr lang="en-US" sz="1400" dirty="0">
                <a:latin typeface="Franklin Gothic Book" panose="020B0503020102020204" pitchFamily="34" charset="0"/>
              </a:rPr>
              <a:t>, </a:t>
            </a:r>
            <a:r>
              <a:rPr lang="sl-SI" sz="1400" dirty="0">
                <a:latin typeface="Franklin Gothic Book" panose="020B0503020102020204" pitchFamily="34" charset="0"/>
              </a:rPr>
              <a:t>Radiem Maribor pripravili zvočne posnetke pravljic. </a:t>
            </a:r>
            <a:endParaRPr lang="en-US" sz="1400" dirty="0">
              <a:latin typeface="Franklin Gothic Book" panose="020B0503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Prisluhni jim! Prisluhni jim večkrat!</a:t>
            </a:r>
          </a:p>
          <a:p>
            <a:pPr algn="ctr">
              <a:lnSpc>
                <a:spcPct val="150000"/>
              </a:lnSpc>
            </a:pPr>
            <a:r>
              <a:rPr lang="sl-SI" sz="1400" b="1" u="sng" dirty="0">
                <a:latin typeface="Franklin Gothic Book" panose="020B0503020102020204" pitchFamily="34" charset="0"/>
                <a:hlinkClick r:id="rId2"/>
              </a:rPr>
              <a:t>O treh lovcih</a:t>
            </a:r>
            <a:r>
              <a:rPr lang="sl-SI" sz="1400" b="1" dirty="0">
                <a:latin typeface="Franklin Gothic Book" panose="020B0503020102020204" pitchFamily="34" charset="0"/>
                <a:hlinkClick r:id="rId2"/>
              </a:rPr>
              <a:t>, </a:t>
            </a:r>
            <a:r>
              <a:rPr lang="sl-SI" sz="1400" dirty="0">
                <a:latin typeface="Franklin Gothic Book" panose="020B0503020102020204" pitchFamily="34" charset="0"/>
              </a:rPr>
              <a:t>francoska ljudska pravljica. Pripoveduje </a:t>
            </a:r>
            <a:r>
              <a:rPr lang="sl-SI" sz="1400" dirty="0" err="1">
                <a:latin typeface="Franklin Gothic Book" panose="020B0503020102020204" pitchFamily="34" charset="0"/>
              </a:rPr>
              <a:t>Agica</a:t>
            </a:r>
            <a:r>
              <a:rPr lang="sl-SI" sz="1400" dirty="0">
                <a:latin typeface="Franklin Gothic Book" panose="020B0503020102020204" pitchFamily="34" charset="0"/>
              </a:rPr>
              <a:t> Kovše</a:t>
            </a:r>
          </a:p>
          <a:p>
            <a:pPr algn="ctr">
              <a:lnSpc>
                <a:spcPct val="150000"/>
              </a:lnSpc>
            </a:pPr>
            <a:r>
              <a:rPr lang="sl-SI" sz="1400" b="1" u="sng" dirty="0">
                <a:latin typeface="Franklin Gothic Book" panose="020B0503020102020204" pitchFamily="34" charset="0"/>
                <a:hlinkClick r:id="rId3"/>
              </a:rPr>
              <a:t>O miški, ki si je trebušček raztrgala</a:t>
            </a:r>
            <a:r>
              <a:rPr lang="sl-SI" sz="1400" b="1" dirty="0">
                <a:latin typeface="Franklin Gothic Book" panose="020B0503020102020204" pitchFamily="34" charset="0"/>
              </a:rPr>
              <a:t>, </a:t>
            </a:r>
            <a:r>
              <a:rPr lang="sl-SI" sz="1400" dirty="0">
                <a:latin typeface="Franklin Gothic Book" panose="020B0503020102020204" pitchFamily="34" charset="0"/>
              </a:rPr>
              <a:t>koroška ljudska pripovedka</a:t>
            </a:r>
            <a:r>
              <a:rPr lang="sl-SI" sz="1400" b="1" dirty="0">
                <a:latin typeface="Franklin Gothic Book" panose="020B0503020102020204" pitchFamily="34" charset="0"/>
              </a:rPr>
              <a:t>.</a:t>
            </a:r>
            <a:r>
              <a:rPr lang="sl-SI" sz="1400" dirty="0">
                <a:latin typeface="Franklin Gothic Book" panose="020B0503020102020204" pitchFamily="34" charset="0"/>
              </a:rPr>
              <a:t> Pripoveduje Robert Kereži</a:t>
            </a:r>
          </a:p>
          <a:p>
            <a:pPr algn="ctr">
              <a:lnSpc>
                <a:spcPct val="150000"/>
              </a:lnSpc>
            </a:pPr>
            <a:r>
              <a:rPr lang="sl-SI" sz="1400" b="1" u="sng" dirty="0">
                <a:latin typeface="Franklin Gothic Book" panose="020B0503020102020204" pitchFamily="34" charset="0"/>
                <a:hlinkClick r:id="rId4"/>
              </a:rPr>
              <a:t>Rumena štorklja,</a:t>
            </a:r>
            <a:r>
              <a:rPr lang="sl-SI" sz="1400" dirty="0">
                <a:latin typeface="Franklin Gothic Book" panose="020B0503020102020204" pitchFamily="34" charset="0"/>
              </a:rPr>
              <a:t> kitajska pravljica. Pripoveduje Suzana Slavič</a:t>
            </a:r>
          </a:p>
          <a:p>
            <a:pPr algn="ctr"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Kje se pravljice dogajajo? Kdo nastopa v njih? Kaj junaki počnejo? Kakšni so? Uporabljajo kakšne predmete?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Ustvari ilustracije za pravljico, ki te je najbolj pritegnila.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Uporabi svojo najljubšo likovno tehniko!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Lahko rišeš s svinčnikom ali flomastrom, lahko pa slikaš z vodenimi ali tempera barvami. </a:t>
            </a:r>
          </a:p>
          <a:p>
            <a:pPr>
              <a:lnSpc>
                <a:spcPct val="150000"/>
              </a:lnSpc>
            </a:pPr>
            <a:endParaRPr lang="sl-SI" sz="1600" dirty="0">
              <a:latin typeface="Franklin Gothic Book" panose="020B0503020102020204" pitchFamily="34" charset="0"/>
            </a:endParaRPr>
          </a:p>
          <a:p>
            <a:endParaRPr lang="sl-SI" dirty="0">
              <a:latin typeface="Franklin Gothic Book" panose="020B0503020102020204" pitchFamily="34" charset="0"/>
            </a:endParaRPr>
          </a:p>
          <a:p>
            <a:endParaRPr lang="en-GB" dirty="0">
              <a:latin typeface="Franklin Gothic Book" panose="020B050302010202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E576EBF-C6A6-405E-A589-7DFAD54E8A97}"/>
              </a:ext>
            </a:extLst>
          </p:cNvPr>
          <p:cNvSpPr txBox="1"/>
          <p:nvPr/>
        </p:nvSpPr>
        <p:spPr>
          <a:xfrm>
            <a:off x="537900" y="5356959"/>
            <a:ext cx="11025869" cy="73866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USTVARI IZDELEK, NA KATEREGA BOŠ PONOSEN/A!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solidFill>
                  <a:schemeClr val="bg1"/>
                </a:solidFill>
              </a:rPr>
              <a:t>Fotografije ilustracij nam lahko pošlješ na naslov </a:t>
            </a:r>
            <a:r>
              <a:rPr lang="sl-SI" sz="1400" dirty="0">
                <a:solidFill>
                  <a:schemeClr val="bg1"/>
                </a:solidFill>
                <a:hlinkClick r:id="rId7"/>
              </a:rPr>
              <a:t>info@ugm.si</a:t>
            </a:r>
            <a:r>
              <a:rPr lang="sl-SI" sz="1400" dirty="0">
                <a:solidFill>
                  <a:schemeClr val="bg1"/>
                </a:solidFill>
              </a:rPr>
              <a:t>. Objavili jo bomo na naši spletni strani in v našem foto arhivu na portalu </a:t>
            </a:r>
            <a:r>
              <a:rPr lang="sl-SI" sz="1400" dirty="0" err="1">
                <a:solidFill>
                  <a:schemeClr val="bg1"/>
                </a:solidFill>
              </a:rPr>
              <a:t>Flickr</a:t>
            </a:r>
            <a:r>
              <a:rPr lang="sl-SI" sz="14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80455" y="3931744"/>
            <a:ext cx="2525594" cy="1567712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85" y="2209800"/>
            <a:ext cx="1408552" cy="971901"/>
          </a:xfrm>
          <a:prstGeom prst="rect">
            <a:avLst/>
          </a:prstGeom>
        </p:spPr>
      </p:pic>
      <p:pic>
        <p:nvPicPr>
          <p:cNvPr id="11" name="Slika 7">
            <a:extLst>
              <a:ext uri="{FF2B5EF4-FFF2-40B4-BE49-F238E27FC236}">
                <a16:creationId xmlns:a16="http://schemas.microsoft.com/office/drawing/2014/main" id="{6A081926-E4B9-4C44-B579-0A55DDEB39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9" y="6368020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78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022" y="1794368"/>
            <a:ext cx="7891956" cy="3269264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300132" y="770387"/>
            <a:ext cx="671935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Učni list Huda mravljica na obisku –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Ilustracije iz Zbirke UGM + Pravljice iz Mariborske knjižnice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je nastal v sodelovanju z Mariborsko knjižnico.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muzejska svetovalka Brigita Strnad.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Izbor pravljic je pripravila Maja Logar.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 podobe Hude mravljice je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Avtorji nekaterih fotografij na učnem listu so: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Damjan Švarc , Ivan Leskovšek, Mojca Štuhec, Anja Vrečko.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pPr lvl="0"/>
            <a:r>
              <a:rPr lang="pl-PL" sz="2000" dirty="0">
                <a:solidFill>
                  <a:prstClr val="black"/>
                </a:solidFill>
              </a:rPr>
              <a:t>Raziskujte Zbirko UGM na spletu: </a:t>
            </a:r>
          </a:p>
          <a:p>
            <a:pPr lvl="0"/>
            <a:r>
              <a:rPr lang="pl-PL" sz="2000" dirty="0">
                <a:solidFill>
                  <a:prstClr val="black"/>
                </a:solidFill>
              </a:rPr>
              <a:t>www.ugm.si/zbirka/ ali </a:t>
            </a:r>
            <a:r>
              <a:rPr lang="pl-PL" sz="2000" dirty="0">
                <a:solidFill>
                  <a:prstClr val="black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www.museums.si</a:t>
            </a:r>
            <a:endParaRPr lang="pl-PL" sz="2000" dirty="0">
              <a:solidFill>
                <a:prstClr val="black"/>
              </a:solidFill>
            </a:endParaRPr>
          </a:p>
          <a:p>
            <a:pPr lvl="0"/>
            <a:r>
              <a:rPr lang="sl-SI" sz="2000" dirty="0">
                <a:solidFill>
                  <a:prstClr val="black"/>
                </a:solidFill>
              </a:rPr>
              <a:t>Sledite nam lahko tudi na družabnih omrežjih </a:t>
            </a:r>
          </a:p>
          <a:p>
            <a:pPr lvl="0"/>
            <a:r>
              <a:rPr lang="sl-SI" sz="2000" dirty="0" err="1">
                <a:solidFill>
                  <a:prstClr val="black"/>
                </a:solidFill>
              </a:rPr>
              <a:t>Facebook</a:t>
            </a:r>
            <a:r>
              <a:rPr lang="sl-SI" sz="2000" dirty="0">
                <a:solidFill>
                  <a:prstClr val="black"/>
                </a:solidFill>
              </a:rPr>
              <a:t> in </a:t>
            </a:r>
            <a:r>
              <a:rPr lang="sl-SI" sz="2000" dirty="0" err="1">
                <a:solidFill>
                  <a:prstClr val="black"/>
                </a:solidFill>
              </a:rPr>
              <a:t>Instagram</a:t>
            </a:r>
            <a:r>
              <a:rPr lang="sl-SI" sz="2000" dirty="0">
                <a:solidFill>
                  <a:prstClr val="black"/>
                </a:solidFill>
              </a:rPr>
              <a:t>. </a:t>
            </a:r>
          </a:p>
          <a:p>
            <a:pPr lvl="0"/>
            <a:r>
              <a:rPr lang="sl-SI" sz="2000" dirty="0">
                <a:solidFill>
                  <a:prstClr val="black"/>
                </a:solidFill>
              </a:rPr>
              <a:t>Naročite se na naš tedenski </a:t>
            </a:r>
            <a:r>
              <a:rPr lang="sl-SI" sz="2000" dirty="0" err="1">
                <a:solidFill>
                  <a:prstClr val="black"/>
                </a:solidFill>
              </a:rPr>
              <a:t>novičnik</a:t>
            </a:r>
            <a:r>
              <a:rPr lang="sl-SI" sz="2000" dirty="0">
                <a:solidFill>
                  <a:prstClr val="black"/>
                </a:solidFill>
              </a:rPr>
              <a:t>: </a:t>
            </a:r>
          </a:p>
          <a:p>
            <a:pPr lvl="0"/>
            <a:r>
              <a:rPr lang="sl-SI" sz="2000" dirty="0" err="1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www.ugm.si/o</a:t>
            </a:r>
            <a:r>
              <a:rPr lang="sl-SI" sz="2000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sl-SI" sz="2000" dirty="0" err="1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ugm</a:t>
            </a:r>
            <a:r>
              <a:rPr lang="sl-SI" sz="2000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/prijava-na-</a:t>
            </a:r>
            <a:r>
              <a:rPr lang="sl-SI" sz="2000" dirty="0" err="1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ugm</a:t>
            </a:r>
            <a:r>
              <a:rPr lang="sl-SI" sz="2000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sl-SI" sz="2000" dirty="0" err="1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novicnik</a:t>
            </a:r>
            <a:r>
              <a:rPr lang="sl-SI" sz="2000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sl-SI" sz="2000" dirty="0"/>
          </a:p>
          <a:p>
            <a:endParaRPr lang="sl-SI" sz="2000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971288" cy="6858000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066" y="6287419"/>
            <a:ext cx="225742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1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758</Words>
  <Application>Microsoft Office PowerPoint</Application>
  <PresentationFormat>Widescreen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Franklin Gothic Book</vt:lpstr>
      <vt:lpstr>Franklin Gothic No. 2</vt:lpstr>
      <vt:lpstr>Officeova 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Uporabnik</dc:creator>
  <cp:lastModifiedBy>Deja Bečaj</cp:lastModifiedBy>
  <cp:revision>20</cp:revision>
  <dcterms:created xsi:type="dcterms:W3CDTF">2021-01-28T08:35:21Z</dcterms:created>
  <dcterms:modified xsi:type="dcterms:W3CDTF">2021-02-05T08:07:50Z</dcterms:modified>
</cp:coreProperties>
</file>