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1" r:id="rId7"/>
    <p:sldId id="263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006B-E75C-42BE-8B8D-ABA6F6F254C5}" type="datetimeFigureOut">
              <a:rPr lang="sl-SI" smtClean="0"/>
              <a:t>7.12.2020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E87FD-2EE4-4F39-9F12-C41A51982CB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813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5F081B-9EE6-45D3-9E80-A69720ED0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D5E56B0-BD52-4516-AC10-7BA287CA7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8845827-7DA9-4FAB-BDCF-E55BBFAD1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6FE8B-2DD6-4153-8326-58E33DFC4216}" type="datetime1">
              <a:rPr lang="sl-SI" smtClean="0"/>
              <a:t>7.12.2020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FA55C17-EC55-4FF3-AB36-DE051061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CCDE189-42B8-4077-94C4-655312B26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5818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D2F174-68E9-4784-AE07-36B11E5A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553020C-B1E5-40A7-A8A2-AF5401D60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CDDD62B-B450-4536-BAD3-E2253427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767A-3100-4540-BA61-907DC383F9A2}" type="datetime1">
              <a:rPr lang="sl-SI" smtClean="0"/>
              <a:t>7.12.2020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4D55F0D-21D2-46D3-85D4-2E4448004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C2C02D5-71AA-4931-A1E3-39C2C172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6207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225AD97-EDEC-4D2E-B6F3-BFC4E602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2362F78-8DD3-42D0-8D7D-E4E75ABE2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40FD9B6-D832-4DAD-86BC-0E917B171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C232-CD90-4726-91E1-0E0A6D36B839}" type="datetime1">
              <a:rPr lang="sl-SI" smtClean="0"/>
              <a:t>7.12.2020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A08EE49-03C8-4068-B7EA-0EF9664A5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F43B8DC-E71C-41F1-8414-50EC24F09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243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0AE8B2C-13E0-4D95-910E-E9345935A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8E19D9F-BF57-4B3C-8C2E-94D556C88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706F0A9-5917-41C1-BE98-56FB84835C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4103E87-3E14-4AC3-861C-B64F13F1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B571-B49C-46BB-84D7-7A4F2F7E8F7D}" type="datetime1">
              <a:rPr lang="sl-SI" smtClean="0"/>
              <a:t>7.12.2020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FA7E836-F698-476B-BD69-D3FD08BA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5B6C259-4D38-4851-9A12-2A624858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95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7AE3039-CAEF-4405-BCC8-103783E29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47ED478-1FAE-435E-9D3B-A554EC942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39F421FF-2A00-4222-8DA0-706CC6AAA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62D2C7E-2E5A-45FD-BC69-F3F5BA641D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3D347397-0AD4-4E79-940D-507E54A76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DD91BF4D-26AF-4356-8261-EBB91494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BC66-C064-48BF-9445-F5BD8C53F013}" type="datetime1">
              <a:rPr lang="sl-SI" smtClean="0"/>
              <a:t>7.12.2020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4410E117-CA45-4C74-8F24-E18586CDE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0A523C0F-28F3-4341-B2EB-7AC7B91A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489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130FE9-2D54-4DC6-8684-391B668A3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6896FED-A2C4-4A19-82B7-757F5444E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78F3-5CB2-495E-958E-512636B4B7EB}" type="datetime1">
              <a:rPr lang="sl-SI" smtClean="0"/>
              <a:t>7.12.2020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5B96347-756E-4DB5-B711-622AEC868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373520AC-7E95-498A-A9DA-3492E978F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1794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14F8F04-A2B1-404C-8F6E-43592BB1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0366-D92B-48B2-8281-EE96AF58680E}" type="datetime1">
              <a:rPr lang="sl-SI" smtClean="0"/>
              <a:t>7.12.2020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B40C2247-2A5F-4A8E-89F4-04738900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9BE31B5-7914-4E30-A495-6E5F347C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2532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1C66DB-227C-4D3A-9F6A-D913001DA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ADD8764-4C12-40C7-86E4-9E6234F95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AF9DBAF-E801-45DD-947B-AF9437FB67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A5BB5AC1-51AC-4E1B-AC86-4710C6CF2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1F9F-F7C2-4364-8B9D-99660AAE972E}" type="datetime1">
              <a:rPr lang="sl-SI" smtClean="0"/>
              <a:t>7.12.2020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1920CAF-5714-439D-8CC1-8B0C2B54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208AB2A-5370-4187-AAB3-66588AAC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716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F7A9C9-3D52-4EF1-B5C7-4B6CB7E74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6F2AD5A0-C1AF-47EE-B22B-6E79A40E7F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D4318F8-3B1D-4EBE-9E14-3B616B8CB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EF94AE5-17F5-42B9-BE6F-3CA10169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18AB-1C87-4895-9104-25805E7D286B}" type="datetime1">
              <a:rPr lang="sl-SI" smtClean="0"/>
              <a:t>7.12.2020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0D0C136-F57D-4ED4-8B9C-715A9E39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4678F57-0A73-45FF-A10B-1BD4608E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538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26FF34-F9AC-4BD0-8D40-D3FE21DF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C40BA11-28AA-4B9E-8EA6-7C7FEB963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25AA30E-FAA3-4959-8122-BB47F99A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F923D-072D-452F-BF4A-7974DEA8B774}" type="datetime1">
              <a:rPr lang="sl-SI" smtClean="0"/>
              <a:t>7.12.2020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D3DE83F-240A-488E-A936-FCA9A24EE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3DCC2F5-F71D-4566-9C2C-AA0E0CD4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6963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F7A1AA94-1DEE-4FF3-9800-31D3901E3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8B42E566-F30D-4900-86AE-8F5B0A5B5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1742573-1379-4345-9AB7-2D7F84E7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F0348-3619-4D19-929C-89CB404C1EED}" type="datetime1">
              <a:rPr lang="sl-SI" smtClean="0"/>
              <a:t>7.12.2020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39EC347-3E22-4E1D-BEBB-4EEEF8BC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114F59D-326E-4B5E-999A-0962CB59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6684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741B4AC6-E53C-42A0-9853-BB90A690E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4AF665F-1F38-476C-BC42-47CB70163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5780011-7CDB-45EF-A7D8-C51FEB386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B7CF0-C9D2-4FD8-9C1E-3040093FA5EA}" type="datetime1">
              <a:rPr lang="sl-SI" smtClean="0"/>
              <a:t>7.12.2020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E272DE5-C687-49EC-B7B0-88FDF116E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2F6568E-83D8-479E-AB37-4681F84AE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37B9F-3A99-40A9-B39C-9198B66774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2515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hyperlink" Target="https://www.youtube.com/watch?v=qQ7YptBT8Vo" TargetMode="External"/><Relationship Id="rId2" Type="http://schemas.openxmlformats.org/officeDocument/2006/relationships/hyperlink" Target="https://www.meta-kinetic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jpeg"/><Relationship Id="rId11" Type="http://schemas.openxmlformats.org/officeDocument/2006/relationships/image" Target="../media/image5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hyperlink" Target="mailto:info@ugm.si" TargetMode="External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6145427" y="2030643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6145427" y="3058961"/>
            <a:ext cx="59095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latin typeface="Franklin Gothic No. 2" panose="02000503060000020004" pitchFamily="50" charset="0"/>
              </a:rPr>
              <a:t>GIBLJIVE </a:t>
            </a:r>
            <a:r>
              <a:rPr lang="sl-SI" sz="3200" dirty="0" smtClean="0">
                <a:latin typeface="Franklin Gothic No. 2" panose="02000503060000020004" pitchFamily="50" charset="0"/>
              </a:rPr>
              <a:t>UMETNINE</a:t>
            </a:r>
          </a:p>
          <a:p>
            <a:endParaRPr lang="sl-SI" sz="800" dirty="0" smtClean="0">
              <a:latin typeface="Franklin Gothic Book" panose="020B0503020102020204" pitchFamily="34" charset="0"/>
            </a:endParaRPr>
          </a:p>
          <a:p>
            <a:r>
              <a:rPr lang="sl-SI" sz="2400" dirty="0" err="1" smtClean="0">
                <a:latin typeface="Franklin Gothic Book" panose="020B0503020102020204" pitchFamily="34" charset="0"/>
              </a:rPr>
              <a:t>Ustvarjalnica</a:t>
            </a:r>
            <a:r>
              <a:rPr lang="sl-SI" sz="2400" dirty="0" smtClean="0">
                <a:latin typeface="Franklin Gothic Book" panose="020B0503020102020204" pitchFamily="34" charset="0"/>
              </a:rPr>
              <a:t> za družine</a:t>
            </a:r>
            <a:endParaRPr lang="sl-SI" sz="2400" dirty="0">
              <a:latin typeface="Franklin Gothic Book" panose="020B0503020102020204" pitchFamily="34" charset="0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6145427" y="4456611"/>
            <a:ext cx="2947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000" smtClean="0">
                <a:latin typeface="Franklin Gothic Book" panose="020B0503020102020204" pitchFamily="34" charset="0"/>
              </a:rPr>
              <a:t>december </a:t>
            </a:r>
            <a:r>
              <a:rPr lang="sl-SI" sz="3000" dirty="0">
                <a:latin typeface="Franklin Gothic Book" panose="020B0503020102020204" pitchFamily="34" charset="0"/>
              </a:rPr>
              <a:t>2020</a:t>
            </a:r>
          </a:p>
        </p:txBody>
      </p:sp>
      <p:sp>
        <p:nvSpPr>
          <p:cNvPr id="2" name="Označba mesta noge 1">
            <a:extLst>
              <a:ext uri="{FF2B5EF4-FFF2-40B4-BE49-F238E27FC236}">
                <a16:creationId xmlns:a16="http://schemas.microsoft.com/office/drawing/2014/main" id="{7E757E52-682F-4020-8384-4456D060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792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7E1D686D-FDF4-4A17-B7B8-79849B93E8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8" y="864066"/>
            <a:ext cx="5391626" cy="5212737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8253E53-3206-4C16-9A98-11855AD4A3EA}"/>
              </a:ext>
            </a:extLst>
          </p:cNvPr>
          <p:cNvSpPr txBox="1"/>
          <p:nvPr/>
        </p:nvSpPr>
        <p:spPr>
          <a:xfrm>
            <a:off x="383945" y="6068519"/>
            <a:ext cx="5033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</a:t>
            </a:r>
            <a:r>
              <a:rPr lang="sl-SI" sz="900" i="1" dirty="0" err="1">
                <a:latin typeface="Franklin Gothic Book" panose="020B0503020102020204" pitchFamily="34" charset="0"/>
              </a:rPr>
              <a:t>Akvamobile</a:t>
            </a:r>
            <a:r>
              <a:rPr lang="sl-SI" sz="900" i="1" dirty="0">
                <a:latin typeface="Franklin Gothic Book" panose="020B0503020102020204" pitchFamily="34" charset="0"/>
              </a:rPr>
              <a:t>, </a:t>
            </a:r>
            <a:r>
              <a:rPr lang="sl-SI" sz="900" dirty="0">
                <a:latin typeface="Franklin Gothic Book" panose="020B0503020102020204" pitchFamily="34" charset="0"/>
              </a:rPr>
              <a:t>1959 – 70, poliester, črpalka, voda, 90 x 80 cm  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84B2937-E2DD-46B9-98F8-1C25EC76F3F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12" y="402731"/>
            <a:ext cx="2431946" cy="1509582"/>
          </a:xfrm>
          <a:prstGeom prst="rect">
            <a:avLst/>
          </a:prstGeom>
        </p:spPr>
      </p:pic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181C23E8-5DDF-4406-A1BD-2680F313E7DD}"/>
              </a:ext>
            </a:extLst>
          </p:cNvPr>
          <p:cNvSpPr txBox="1"/>
          <p:nvPr/>
        </p:nvSpPr>
        <p:spPr>
          <a:xfrm>
            <a:off x="7776755" y="577815"/>
            <a:ext cx="34712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latin typeface="Franklin Gothic No. 2" panose="02000503060000020004" pitchFamily="50" charset="0"/>
              </a:rPr>
              <a:t>ZDI SE MI, DA SLIŠIM ŽUBORENJE VODE. </a:t>
            </a:r>
            <a:r>
              <a:rPr lang="sl-SI" sz="1400" dirty="0" smtClean="0">
                <a:latin typeface="Franklin Gothic No. 2" panose="02000503060000020004" pitchFamily="50" charset="0"/>
              </a:rPr>
              <a:t>IN </a:t>
            </a:r>
            <a:r>
              <a:rPr lang="sl-SI" sz="1400" dirty="0">
                <a:latin typeface="Franklin Gothic No. 2" panose="02000503060000020004" pitchFamily="50" charset="0"/>
              </a:rPr>
              <a:t>SLIŠIM, KOT DA ČOLNI RAHLO </a:t>
            </a:r>
            <a:r>
              <a:rPr lang="sl-SI" sz="1400" dirty="0" smtClean="0">
                <a:latin typeface="Franklin Gothic No. 2" panose="02000503060000020004" pitchFamily="50" charset="0"/>
              </a:rPr>
              <a:t>UDARJAJO </a:t>
            </a:r>
            <a:r>
              <a:rPr lang="sl-SI" sz="1400" dirty="0">
                <a:latin typeface="Franklin Gothic No. 2" panose="02000503060000020004" pitchFamily="50" charset="0"/>
              </a:rPr>
              <a:t>DRUG OB </a:t>
            </a:r>
            <a:r>
              <a:rPr lang="sl-SI" sz="1400" dirty="0" smtClean="0">
                <a:latin typeface="Franklin Gothic No. 2" panose="02000503060000020004" pitchFamily="50" charset="0"/>
              </a:rPr>
              <a:t>DRUGEGA. KJE </a:t>
            </a:r>
            <a:r>
              <a:rPr lang="sl-SI" sz="1400" dirty="0">
                <a:latin typeface="Franklin Gothic No. 2" panose="02000503060000020004" pitchFamily="50" charset="0"/>
              </a:rPr>
              <a:t>PA SEM? V GALERIJI ALI PRISTANIŠČU?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A305233F-3302-4E41-B0A2-2D80412CA416}"/>
              </a:ext>
            </a:extLst>
          </p:cNvPr>
          <p:cNvSpPr txBox="1"/>
          <p:nvPr/>
        </p:nvSpPr>
        <p:spPr>
          <a:xfrm>
            <a:off x="6012111" y="2036559"/>
            <a:ext cx="37023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Slavko Tihec </a:t>
            </a:r>
            <a:r>
              <a:rPr lang="sl-SI" sz="1400" dirty="0">
                <a:latin typeface="Franklin Gothic Book" panose="020B0503020102020204" pitchFamily="34" charset="0"/>
              </a:rPr>
              <a:t>(1928 – 1993) je kipar, ki je v slovenskem prostoru ustvaril prvo gibljivo umetnino, ki deluje na elektromotor. Umetnina </a:t>
            </a:r>
            <a:r>
              <a:rPr lang="sl-SI" sz="1400" i="1" dirty="0" err="1">
                <a:latin typeface="Franklin Gothic Book" panose="020B0503020102020204" pitchFamily="34" charset="0"/>
              </a:rPr>
              <a:t>Akvamobile</a:t>
            </a:r>
            <a:r>
              <a:rPr lang="sl-SI" sz="1400" i="1" dirty="0">
                <a:latin typeface="Franklin Gothic Book" panose="020B0503020102020204" pitchFamily="34" charset="0"/>
              </a:rPr>
              <a:t> </a:t>
            </a:r>
            <a:r>
              <a:rPr lang="sl-SI" sz="1400" dirty="0">
                <a:latin typeface="Franklin Gothic Book" panose="020B0503020102020204" pitchFamily="34" charset="0"/>
              </a:rPr>
              <a:t>je oblikovana iz umetne mase. V največjem valju je voda; vanjo so vstavljeni valji brez dna, od največjega do najmanjšega. V notranjosti umetnine je črpalka, ki premika vodo in s tem tudi valje, ki plavajo na njej. Ob tem slišimo prijeten zvok vode in </a:t>
            </a:r>
            <a:r>
              <a:rPr lang="sl-SI" sz="1400" dirty="0" smtClean="0">
                <a:latin typeface="Franklin Gothic Book" panose="020B0503020102020204" pitchFamily="34" charset="0"/>
              </a:rPr>
              <a:t>potrkavanje </a:t>
            </a:r>
            <a:r>
              <a:rPr lang="sl-SI" sz="1400" dirty="0">
                <a:latin typeface="Franklin Gothic Book" panose="020B0503020102020204" pitchFamily="34" charset="0"/>
              </a:rPr>
              <a:t>valjev. </a:t>
            </a:r>
            <a:r>
              <a:rPr lang="sl-SI" sz="1400" dirty="0" smtClean="0">
                <a:latin typeface="Franklin Gothic Book" panose="020B0503020102020204" pitchFamily="34" charset="0"/>
              </a:rPr>
              <a:t> </a:t>
            </a: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2" name="video-1607071195">
            <a:hlinkClick r:id="" action="ppaction://media"/>
            <a:extLst>
              <a:ext uri="{FF2B5EF4-FFF2-40B4-BE49-F238E27FC236}">
                <a16:creationId xmlns:a16="http://schemas.microsoft.com/office/drawing/2014/main" id="{EF47BC61-D792-4D7C-9489-DAE9F6787A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77418" y="2550253"/>
            <a:ext cx="1589913" cy="3338819"/>
          </a:xfrm>
          <a:prstGeom prst="rect">
            <a:avLst/>
          </a:prstGeom>
        </p:spPr>
      </p:pic>
      <p:sp>
        <p:nvSpPr>
          <p:cNvPr id="3" name="Desna puščica 2"/>
          <p:cNvSpPr/>
          <p:nvPr/>
        </p:nvSpPr>
        <p:spPr>
          <a:xfrm>
            <a:off x="9193369" y="5651163"/>
            <a:ext cx="521081" cy="2379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oljeZBesedilom 3"/>
          <p:cNvSpPr txBox="1"/>
          <p:nvPr/>
        </p:nvSpPr>
        <p:spPr>
          <a:xfrm>
            <a:off x="6408950" y="5535397"/>
            <a:ext cx="2908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smtClean="0">
                <a:latin typeface="Franklin Gothic No. 2" panose="02000503060000020004" pitchFamily="50" charset="0"/>
              </a:rPr>
              <a:t>Oglej si </a:t>
            </a:r>
            <a:r>
              <a:rPr lang="sl-SI" sz="1200" dirty="0">
                <a:latin typeface="Franklin Gothic No. 2" panose="02000503060000020004" pitchFamily="50" charset="0"/>
              </a:rPr>
              <a:t>video posnetek Tihčeve gibljive umetnine iz Zbirke UGM. </a:t>
            </a: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517" y="6349068"/>
            <a:ext cx="1585097" cy="35359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5015" y="6398035"/>
            <a:ext cx="841321" cy="329213"/>
          </a:xfrm>
          <a:prstGeom prst="rect">
            <a:avLst/>
          </a:prstGeom>
        </p:spPr>
      </p:pic>
      <p:sp>
        <p:nvSpPr>
          <p:cNvPr id="7" name="Označba mesta noge 6"/>
          <p:cNvSpPr>
            <a:spLocks noGrp="1"/>
          </p:cNvSpPr>
          <p:nvPr>
            <p:ph type="ftr" sz="quarter" idx="11"/>
          </p:nvPr>
        </p:nvSpPr>
        <p:spPr>
          <a:xfrm>
            <a:off x="457517" y="6325296"/>
            <a:ext cx="11218819" cy="365125"/>
          </a:xfrm>
        </p:spPr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6403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82138ACC-A3A9-4907-AE0C-35B6EB981EE3}"/>
              </a:ext>
            </a:extLst>
          </p:cNvPr>
          <p:cNvSpPr txBox="1"/>
          <p:nvPr/>
        </p:nvSpPr>
        <p:spPr>
          <a:xfrm>
            <a:off x="429936" y="887453"/>
            <a:ext cx="5528521" cy="102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Tihec je v kiparstvo uvedel vrsto novosti. Primerjaj njegovo umetnino</a:t>
            </a:r>
            <a:r>
              <a:rPr lang="sl-SI" sz="1400" i="1" dirty="0">
                <a:latin typeface="Franklin Gothic Book" panose="020B0503020102020204" pitchFamily="34" charset="0"/>
              </a:rPr>
              <a:t> </a:t>
            </a:r>
            <a:r>
              <a:rPr lang="sl-SI" sz="1400" i="1" dirty="0" err="1">
                <a:latin typeface="Franklin Gothic Book" panose="020B0503020102020204" pitchFamily="34" charset="0"/>
              </a:rPr>
              <a:t>Akvamobile</a:t>
            </a:r>
            <a:r>
              <a:rPr lang="sl-SI" sz="1400" i="1" dirty="0">
                <a:latin typeface="Franklin Gothic Book" panose="020B0503020102020204" pitchFamily="34" charset="0"/>
              </a:rPr>
              <a:t> </a:t>
            </a:r>
            <a:r>
              <a:rPr lang="sl-SI" sz="1400" dirty="0">
                <a:latin typeface="Franklin Gothic Book" panose="020B0503020102020204" pitchFamily="34" charset="0"/>
              </a:rPr>
              <a:t>s starejšim kipom Franceta Goršeta iz leta 1938.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Lastnosti kiparstva poveži s tistim kipom, v katerem jih prepoznaš. 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9D444D4-4AC8-4B78-B0C4-7B4FDB897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04" y="2890133"/>
            <a:ext cx="2317816" cy="309042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988B117-F4BF-467B-B7B6-3CB0627D8F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490" y="2867855"/>
            <a:ext cx="3219520" cy="3112699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EAEA7966-BD00-4E7A-82DE-B612CF388B10}"/>
              </a:ext>
            </a:extLst>
          </p:cNvPr>
          <p:cNvSpPr txBox="1"/>
          <p:nvPr/>
        </p:nvSpPr>
        <p:spPr>
          <a:xfrm>
            <a:off x="429936" y="5958658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France Gorše, </a:t>
            </a:r>
            <a:r>
              <a:rPr lang="sl-SI" sz="900" i="1" dirty="0">
                <a:latin typeface="Franklin Gothic Book" panose="020B0503020102020204" pitchFamily="34" charset="0"/>
              </a:rPr>
              <a:t>Sedeča deklica, </a:t>
            </a:r>
            <a:r>
              <a:rPr lang="sl-SI" sz="900" dirty="0">
                <a:latin typeface="Franklin Gothic Book" panose="020B0503020102020204" pitchFamily="34" charset="0"/>
              </a:rPr>
              <a:t>1938</a:t>
            </a:r>
          </a:p>
          <a:p>
            <a:r>
              <a:rPr lang="sl-SI" sz="900" dirty="0">
                <a:latin typeface="Franklin Gothic Book" panose="020B0503020102020204" pitchFamily="34" charset="0"/>
              </a:rPr>
              <a:t>žgana glina, 40 x 17 x  21 cm </a:t>
            </a:r>
          </a:p>
        </p:txBody>
      </p:sp>
      <p:sp>
        <p:nvSpPr>
          <p:cNvPr id="9" name="Pravokotnik 8">
            <a:extLst>
              <a:ext uri="{FF2B5EF4-FFF2-40B4-BE49-F238E27FC236}">
                <a16:creationId xmlns:a16="http://schemas.microsoft.com/office/drawing/2014/main" id="{937B15FC-0396-4619-9442-50E2414B6BEA}"/>
              </a:ext>
            </a:extLst>
          </p:cNvPr>
          <p:cNvSpPr/>
          <p:nvPr/>
        </p:nvSpPr>
        <p:spPr>
          <a:xfrm>
            <a:off x="8023964" y="5980554"/>
            <a:ext cx="39700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</a:t>
            </a:r>
            <a:r>
              <a:rPr lang="sl-SI" sz="900" i="1" dirty="0" err="1">
                <a:latin typeface="Franklin Gothic Book" panose="020B0503020102020204" pitchFamily="34" charset="0"/>
              </a:rPr>
              <a:t>Akvamobile</a:t>
            </a:r>
            <a:r>
              <a:rPr lang="sl-SI" sz="900" i="1" dirty="0">
                <a:latin typeface="Franklin Gothic Book" panose="020B0503020102020204" pitchFamily="34" charset="0"/>
              </a:rPr>
              <a:t>, </a:t>
            </a:r>
            <a:r>
              <a:rPr lang="sl-SI" sz="900" dirty="0">
                <a:latin typeface="Franklin Gothic Book" panose="020B0503020102020204" pitchFamily="34" charset="0"/>
              </a:rPr>
              <a:t>1959 – 70, poliester, </a:t>
            </a:r>
            <a:r>
              <a:rPr lang="sl-SI" sz="900" dirty="0" smtClean="0">
                <a:latin typeface="Franklin Gothic Book" panose="020B0503020102020204" pitchFamily="34" charset="0"/>
              </a:rPr>
              <a:t>črpalka</a:t>
            </a:r>
            <a:r>
              <a:rPr lang="sl-SI" sz="900" dirty="0">
                <a:latin typeface="Franklin Gothic Book" panose="020B0503020102020204" pitchFamily="34" charset="0"/>
              </a:rPr>
              <a:t>, voda, 90 x 80 cm  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FC3FA62D-8FA3-421E-82B8-321E6681D21F}"/>
              </a:ext>
            </a:extLst>
          </p:cNvPr>
          <p:cNvSpPr txBox="1"/>
          <p:nvPr/>
        </p:nvSpPr>
        <p:spPr>
          <a:xfrm>
            <a:off x="3702075" y="2647294"/>
            <a:ext cx="3555460" cy="343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sl-SI" sz="1400" dirty="0"/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KIP JE NAREJEN IZ NARAVNEGA MATERIALA.</a:t>
            </a:r>
          </a:p>
          <a:p>
            <a:pPr algn="ctr"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KIP PREDSTAVLJA PREPOZNAVNI MOTIV. </a:t>
            </a:r>
          </a:p>
          <a:p>
            <a:pPr algn="ctr"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KIP JE NAREJEN IZ UMETNIH MATERIALOV.</a:t>
            </a:r>
          </a:p>
          <a:p>
            <a:pPr algn="ctr"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KIP STOJI NEPOSREDNO NA TLEH.</a:t>
            </a:r>
          </a:p>
          <a:p>
            <a:pPr algn="ctr"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KIP DELUJE NA ELEKTRIKO IN SE GIBLJE.</a:t>
            </a:r>
          </a:p>
          <a:p>
            <a:endParaRPr lang="sl-SI" sz="140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E0F48E85-594B-48F5-8A32-F55770EBB3C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741" y="653143"/>
            <a:ext cx="2607181" cy="1618355"/>
          </a:xfrm>
          <a:prstGeom prst="rect">
            <a:avLst/>
          </a:prstGeom>
        </p:spPr>
      </p:pic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BCE8BF75-DEDC-4446-B484-457480A8A225}"/>
              </a:ext>
            </a:extLst>
          </p:cNvPr>
          <p:cNvSpPr txBox="1"/>
          <p:nvPr/>
        </p:nvSpPr>
        <p:spPr>
          <a:xfrm>
            <a:off x="7551534" y="563338"/>
            <a:ext cx="393507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NASLOV UMETNINE JE </a:t>
            </a:r>
            <a:r>
              <a:rPr lang="sl-SI" sz="1400" i="1" dirty="0" smtClean="0">
                <a:latin typeface="Franklin Gothic No. 2" panose="02000503060000020004" pitchFamily="50" charset="0"/>
              </a:rPr>
              <a:t>AKVAMOBILE; </a:t>
            </a:r>
            <a:r>
              <a:rPr lang="sl-SI" sz="1400" dirty="0" smtClean="0">
                <a:latin typeface="Franklin Gothic No. 2" panose="02000503060000020004" pitchFamily="50" charset="0"/>
              </a:rPr>
              <a:t> </a:t>
            </a:r>
            <a:endParaRPr lang="sl-SI" sz="1400" dirty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GRE SE ZA </a:t>
            </a:r>
            <a:r>
              <a:rPr lang="sl-SI" sz="1400" dirty="0" smtClean="0">
                <a:latin typeface="Franklin Gothic No. 2" panose="02000503060000020004" pitchFamily="50" charset="0"/>
              </a:rPr>
              <a:t>BESEDNO SESTAVLJANKO</a:t>
            </a:r>
            <a:r>
              <a:rPr lang="sl-SI" sz="1400" dirty="0">
                <a:latin typeface="Franklin Gothic No. 2" panose="02000503060000020004" pitchFamily="50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sl-SI" sz="1400" i="1" dirty="0">
                <a:latin typeface="Franklin Gothic No. 2" panose="02000503060000020004" pitchFamily="50" charset="0"/>
              </a:rPr>
              <a:t>AKVA -</a:t>
            </a:r>
            <a:r>
              <a:rPr lang="sl-SI" sz="1400" dirty="0">
                <a:latin typeface="Franklin Gothic No. 2" panose="02000503060000020004" pitchFamily="50" charset="0"/>
              </a:rPr>
              <a:t> VODA IN </a:t>
            </a:r>
            <a:r>
              <a:rPr lang="sl-SI" sz="1400" i="1" dirty="0">
                <a:latin typeface="Franklin Gothic No. 2" panose="02000503060000020004" pitchFamily="50" charset="0"/>
              </a:rPr>
              <a:t>MOBILE -</a:t>
            </a:r>
            <a:r>
              <a:rPr lang="sl-SI" sz="1400" dirty="0">
                <a:latin typeface="Franklin Gothic No. 2" panose="02000503060000020004" pitchFamily="50" charset="0"/>
              </a:rPr>
              <a:t> GIBLJIV.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No. 2" panose="02000503060000020004" pitchFamily="50" charset="0"/>
              </a:rPr>
              <a:t>JAZ BI </a:t>
            </a:r>
            <a:r>
              <a:rPr lang="sl-SI" sz="1400" dirty="0">
                <a:latin typeface="Franklin Gothic No. 2" panose="02000503060000020004" pitchFamily="50" charset="0"/>
              </a:rPr>
              <a:t>JO PREIMENOVALA V </a:t>
            </a:r>
            <a:r>
              <a:rPr lang="sl-SI" sz="1400" i="1" dirty="0">
                <a:latin typeface="Franklin Gothic No. 2" panose="02000503060000020004" pitchFamily="50" charset="0"/>
              </a:rPr>
              <a:t>HUDA VRTAVKA</a:t>
            </a:r>
            <a:r>
              <a:rPr lang="sl-SI" sz="1400" dirty="0">
                <a:latin typeface="Franklin Gothic No. 2" panose="02000503060000020004" pitchFamily="50" charset="0"/>
              </a:rPr>
              <a:t>. </a:t>
            </a:r>
            <a:r>
              <a:rPr lang="sl-SI" sz="1400" dirty="0" smtClean="0">
                <a:latin typeface="Franklin Gothic No. 2" panose="02000503060000020004" pitchFamily="50" charset="0"/>
              </a:rPr>
              <a:t>KAKO </a:t>
            </a:r>
            <a:r>
              <a:rPr lang="sl-SI" sz="1400" dirty="0">
                <a:latin typeface="Franklin Gothic No. 2" panose="02000503060000020004" pitchFamily="50" charset="0"/>
              </a:rPr>
              <a:t>PA TI?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36" y="6374340"/>
            <a:ext cx="1585097" cy="353599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244" y="6388851"/>
            <a:ext cx="841321" cy="329213"/>
          </a:xfrm>
          <a:prstGeom prst="rect">
            <a:avLst/>
          </a:prstGeom>
        </p:spPr>
      </p:pic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>
          <a:xfrm>
            <a:off x="429935" y="6356350"/>
            <a:ext cx="11265675" cy="365125"/>
          </a:xfrm>
        </p:spPr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7121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F21143EC-9537-4CDB-9618-BB279B041DDC}"/>
              </a:ext>
            </a:extLst>
          </p:cNvPr>
          <p:cNvSpPr txBox="1"/>
          <p:nvPr/>
        </p:nvSpPr>
        <p:spPr>
          <a:xfrm>
            <a:off x="7983234" y="2564517"/>
            <a:ext cx="395621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Meta Grgurevič </a:t>
            </a:r>
            <a:r>
              <a:rPr lang="sl-SI" sz="1400" dirty="0">
                <a:latin typeface="Franklin Gothic Book" panose="020B0503020102020204" pitchFamily="34" charset="0"/>
              </a:rPr>
              <a:t>(1979) je ustvarila vrsto gibljivih umetnin, ki jih imenuje </a:t>
            </a:r>
            <a:r>
              <a:rPr lang="sl-SI" sz="1400" i="1" dirty="0">
                <a:latin typeface="Franklin Gothic Book" panose="020B0503020102020204" pitchFamily="34" charset="0"/>
              </a:rPr>
              <a:t>Nemogoči mehanizmi. </a:t>
            </a:r>
            <a:r>
              <a:rPr lang="sl-SI" sz="1400" dirty="0" smtClean="0">
                <a:latin typeface="Franklin Gothic Book" panose="020B0503020102020204" pitchFamily="34" charset="0"/>
              </a:rPr>
              <a:t>Njena umetnina </a:t>
            </a:r>
            <a:r>
              <a:rPr lang="sl-SI" sz="1400" i="1" dirty="0" smtClean="0">
                <a:latin typeface="Franklin Gothic Book" panose="020B0503020102020204" pitchFamily="34" charset="0"/>
              </a:rPr>
              <a:t>Merilniki </a:t>
            </a:r>
            <a:r>
              <a:rPr lang="sl-SI" sz="1400" i="1" dirty="0">
                <a:latin typeface="Franklin Gothic Book" panose="020B0503020102020204" pitchFamily="34" charset="0"/>
              </a:rPr>
              <a:t>časa </a:t>
            </a:r>
            <a:r>
              <a:rPr lang="sl-SI" sz="1400" dirty="0">
                <a:latin typeface="Franklin Gothic Book" panose="020B0503020102020204" pitchFamily="34" charset="0"/>
              </a:rPr>
              <a:t>se po izteku peska v spodnji del ure </a:t>
            </a:r>
            <a:r>
              <a:rPr lang="sl-SI" sz="1400" dirty="0" smtClean="0">
                <a:latin typeface="Franklin Gothic Book" panose="020B0503020102020204" pitchFamily="34" charset="0"/>
              </a:rPr>
              <a:t>obrne </a:t>
            </a:r>
            <a:r>
              <a:rPr lang="sl-SI" sz="1400" dirty="0">
                <a:latin typeface="Franklin Gothic Book" panose="020B0503020102020204" pitchFamily="34" charset="0"/>
              </a:rPr>
              <a:t>s pomočjo elektromotorja.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Ampak, kakšna </a:t>
            </a:r>
            <a:r>
              <a:rPr lang="sl-SI" sz="1400" dirty="0" smtClean="0">
                <a:latin typeface="Franklin Gothic Book" panose="020B0503020102020204" pitchFamily="34" charset="0"/>
              </a:rPr>
              <a:t>peščena </a:t>
            </a:r>
            <a:r>
              <a:rPr lang="sl-SI" sz="1400" dirty="0">
                <a:latin typeface="Franklin Gothic Book" panose="020B0503020102020204" pitchFamily="34" charset="0"/>
              </a:rPr>
              <a:t>ura je to? Kam teče pesek? Kakšno vlogo ima ogledalo? Zakaj je pomembna senca? Za mnenje vprašaj starše.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Vabimo te, da si ogledaš še druge gibljive umetnine Mete Grgurevič na spletni strani: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  <a:hlinkClick r:id="rId2"/>
              </a:rPr>
              <a:t>https</a:t>
            </a:r>
            <a:r>
              <a:rPr lang="sl-SI" sz="1400" dirty="0">
                <a:latin typeface="Franklin Gothic Book" panose="020B0503020102020204" pitchFamily="34" charset="0"/>
                <a:hlinkClick r:id="rId2"/>
              </a:rPr>
              <a:t>://www.meta-kinetics.com/</a:t>
            </a:r>
            <a:endParaRPr lang="sl-SI" sz="1400" dirty="0">
              <a:latin typeface="Franklin Gothic Book" panose="020B0503020102020204" pitchFamily="34" charset="0"/>
            </a:endParaRPr>
          </a:p>
          <a:p>
            <a:endParaRPr lang="sl-SI" sz="1400" dirty="0"/>
          </a:p>
          <a:p>
            <a:endParaRPr lang="sl-SI" sz="1400" dirty="0"/>
          </a:p>
          <a:p>
            <a:r>
              <a:rPr lang="sl-SI" sz="1400" dirty="0"/>
              <a:t>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617DD9D-1525-4529-B249-B800DC7520E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9" y="761976"/>
            <a:ext cx="7043870" cy="4695913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423E4846-1CF6-4A66-A7D5-39E896E64A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18329" y="1193909"/>
            <a:ext cx="1933596" cy="1319983"/>
          </a:xfrm>
          <a:prstGeom prst="rect">
            <a:avLst/>
          </a:prstGeom>
        </p:spPr>
      </p:pic>
      <p:sp>
        <p:nvSpPr>
          <p:cNvPr id="8" name="Pravokotnik 7">
            <a:extLst>
              <a:ext uri="{FF2B5EF4-FFF2-40B4-BE49-F238E27FC236}">
                <a16:creationId xmlns:a16="http://schemas.microsoft.com/office/drawing/2014/main" id="{65CA23B0-90C8-4BE7-BAA0-2CE64C896ED1}"/>
              </a:ext>
            </a:extLst>
          </p:cNvPr>
          <p:cNvSpPr/>
          <p:nvPr/>
        </p:nvSpPr>
        <p:spPr>
          <a:xfrm>
            <a:off x="295678" y="5508514"/>
            <a:ext cx="9675636" cy="24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l-SI" sz="900" dirty="0">
                <a:latin typeface="Franklin Gothic Book" panose="020B0503020102020204" pitchFamily="34" charset="0"/>
                <a:ea typeface="Lucida Sans" panose="020B0602030504020204" pitchFamily="34" charset="0"/>
              </a:rPr>
              <a:t>Meta Grgurevič, </a:t>
            </a:r>
            <a:r>
              <a:rPr lang="sl-SI" sz="900" i="1" dirty="0" smtClean="0">
                <a:latin typeface="Franklin Gothic Book" panose="020B0503020102020204" pitchFamily="34" charset="0"/>
                <a:ea typeface="Lucida Sans" panose="020B0602030504020204" pitchFamily="34" charset="0"/>
              </a:rPr>
              <a:t>Merilniki </a:t>
            </a:r>
            <a:r>
              <a:rPr lang="sl-SI" sz="900" i="1" dirty="0">
                <a:latin typeface="Franklin Gothic Book" panose="020B0503020102020204" pitchFamily="34" charset="0"/>
                <a:ea typeface="Lucida Sans" panose="020B0602030504020204" pitchFamily="34" charset="0"/>
              </a:rPr>
              <a:t>časa</a:t>
            </a:r>
            <a:r>
              <a:rPr lang="sl-SI" sz="900" dirty="0">
                <a:latin typeface="Franklin Gothic Book" panose="020B0503020102020204" pitchFamily="34" charset="0"/>
                <a:ea typeface="Lucida Sans" panose="020B0602030504020204" pitchFamily="34" charset="0"/>
              </a:rPr>
              <a:t>, 2015, kinetična instalacija; medenina, steklo, konkavno zrcalo, elektromotor, kovina, </a:t>
            </a:r>
            <a:r>
              <a:rPr lang="sl-SI" sz="900" dirty="0" smtClean="0">
                <a:latin typeface="Franklin Gothic Book" panose="020B0503020102020204" pitchFamily="34" charset="0"/>
                <a:ea typeface="Lucida Sans" panose="020B0602030504020204" pitchFamily="34" charset="0"/>
              </a:rPr>
              <a:t>aluminij</a:t>
            </a:r>
            <a:r>
              <a:rPr lang="sl-SI" sz="900" dirty="0">
                <a:latin typeface="Franklin Gothic Book" panose="020B0503020102020204" pitchFamily="34" charset="0"/>
                <a:ea typeface="Lucida Sans" panose="020B0602030504020204" pitchFamily="34" charset="0"/>
              </a:rPr>
              <a:t>, zvok; pribl. 100 x 70 x 70 cm</a:t>
            </a:r>
            <a:endParaRPr lang="sl-SI" sz="900" dirty="0">
              <a:effectLst/>
              <a:latin typeface="Franklin Gothic Book" panose="020B050302010202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BA98C8D7-98DD-4917-84ED-1DC0D27508FF}"/>
              </a:ext>
            </a:extLst>
          </p:cNvPr>
          <p:cNvSpPr txBox="1"/>
          <p:nvPr/>
        </p:nvSpPr>
        <p:spPr>
          <a:xfrm>
            <a:off x="8843080" y="641172"/>
            <a:ext cx="32435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KAJ PA JE S TOLE SENCO PEŠČENE URE? </a:t>
            </a:r>
            <a:r>
              <a:rPr lang="sl-SI" sz="1400" dirty="0" smtClean="0">
                <a:latin typeface="Franklin Gothic No. 2" panose="02000503060000020004" pitchFamily="50" charset="0"/>
              </a:rPr>
              <a:t>JI </a:t>
            </a:r>
            <a:r>
              <a:rPr lang="sl-SI" sz="1400" dirty="0">
                <a:latin typeface="Franklin Gothic No. 2" panose="02000503060000020004" pitchFamily="50" charset="0"/>
              </a:rPr>
              <a:t>NE MANJKA EN </a:t>
            </a:r>
            <a:r>
              <a:rPr lang="sl-SI" sz="1400" dirty="0" smtClean="0">
                <a:latin typeface="Franklin Gothic No. 2" panose="02000503060000020004" pitchFamily="50" charset="0"/>
              </a:rPr>
              <a:t>DEL? MENI </a:t>
            </a:r>
            <a:r>
              <a:rPr lang="sl-SI" sz="1400" dirty="0">
                <a:latin typeface="Franklin Gothic No. 2" panose="02000503060000020004" pitchFamily="50" charset="0"/>
              </a:rPr>
              <a:t>TO IZGLEDA ČISTO NEMOGOČE! </a:t>
            </a: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59" y="6367876"/>
            <a:ext cx="1585097" cy="35359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6210" y="6392262"/>
            <a:ext cx="841321" cy="329213"/>
          </a:xfrm>
          <a:prstGeom prst="rect">
            <a:avLst/>
          </a:prstGeom>
        </p:spPr>
      </p:pic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>
          <a:xfrm>
            <a:off x="374459" y="6356350"/>
            <a:ext cx="11443072" cy="365125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10" name="PoljeZBesedilom 9"/>
          <p:cNvSpPr txBox="1"/>
          <p:nvPr/>
        </p:nvSpPr>
        <p:spPr>
          <a:xfrm>
            <a:off x="281756" y="5844060"/>
            <a:ext cx="779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smtClean="0">
                <a:latin typeface="Franklin Gothic No. 2" panose="02000503060000020004" pitchFamily="50" charset="0"/>
              </a:rPr>
              <a:t>Na tej povezavi si oglej to umetnino v gibanju</a:t>
            </a:r>
            <a:r>
              <a:rPr lang="sl-SI" sz="1200" dirty="0">
                <a:latin typeface="Franklin Gothic No. 2" panose="02000503060000020004" pitchFamily="50" charset="0"/>
              </a:rPr>
              <a:t>: </a:t>
            </a:r>
            <a:r>
              <a:rPr lang="sl-SI" sz="1200" dirty="0">
                <a:latin typeface="Franklin Gothic Book" panose="020B0503020102020204" pitchFamily="34" charset="0"/>
                <a:hlinkClick r:id="rId7"/>
              </a:rPr>
              <a:t>https://</a:t>
            </a:r>
            <a:r>
              <a:rPr lang="sl-SI" sz="1200" dirty="0" smtClean="0">
                <a:latin typeface="Franklin Gothic Book" panose="020B0503020102020204" pitchFamily="34" charset="0"/>
                <a:hlinkClick r:id="rId7"/>
              </a:rPr>
              <a:t>www.youtube.com/watch?v=qQ7YptBT8Vo</a:t>
            </a:r>
            <a:endParaRPr lang="sl-SI" sz="1200" dirty="0" smtClean="0">
              <a:latin typeface="Franklin Gothic Book" panose="020B0503020102020204" pitchFamily="34" charset="0"/>
            </a:endParaRPr>
          </a:p>
          <a:p>
            <a:endParaRPr lang="sl-SI" sz="12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98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jeZBesedilom 6">
            <a:extLst>
              <a:ext uri="{FF2B5EF4-FFF2-40B4-BE49-F238E27FC236}">
                <a16:creationId xmlns:a16="http://schemas.microsoft.com/office/drawing/2014/main" id="{A970121E-4FD3-4874-BAD5-7D7F3E6AAE08}"/>
              </a:ext>
            </a:extLst>
          </p:cNvPr>
          <p:cNvSpPr txBox="1"/>
          <p:nvPr/>
        </p:nvSpPr>
        <p:spPr>
          <a:xfrm>
            <a:off x="502778" y="302359"/>
            <a:ext cx="1118644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Ustvari svoj gibljivi likovni izdelek, ki se bo premikal zaradi gibanja zraka (vetra, sape, s tvojo pomočjo).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Z njim si lahko popestriš praznično vzdušje v svojem domu.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Fotografijo ali video posnetek izdelka nam pošlji na naslov: </a:t>
            </a:r>
            <a:r>
              <a:rPr lang="sl-SI" sz="1400" dirty="0">
                <a:latin typeface="Franklin Gothic Book" panose="020B0503020102020204" pitchFamily="34" charset="0"/>
                <a:hlinkClick r:id="rId4"/>
              </a:rPr>
              <a:t>info@ugm.si</a:t>
            </a:r>
            <a:r>
              <a:rPr lang="sl-SI" sz="1400" dirty="0">
                <a:latin typeface="Franklin Gothic Book" panose="020B0503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Prvih dvajset prispelih izdelkov bomo nagradili z UGM okraskom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za novoletno jelko. Pripiši svoj naslov, na katerega vam ga bomo poslali.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Potrebuješ: lesene, kovinske ali plastične </a:t>
            </a:r>
            <a:r>
              <a:rPr lang="sl-SI" sz="1400" dirty="0" smtClean="0">
                <a:latin typeface="Franklin Gothic Book" panose="020B0503020102020204" pitchFamily="34" charset="0"/>
              </a:rPr>
              <a:t>palice, </a:t>
            </a:r>
            <a:r>
              <a:rPr lang="sl-SI" sz="1400" dirty="0">
                <a:latin typeface="Franklin Gothic Book" panose="020B0503020102020204" pitchFamily="34" charset="0"/>
              </a:rPr>
              <a:t>vrvico, volno ali žico, škarje, lepilo, lepilni trak,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vročo pištolo, poljubne predmete ali karkoli imaš pri roki in se ti zdi uporabno ter domišljijo.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pPr>
              <a:lnSpc>
                <a:spcPct val="150000"/>
              </a:lnSpc>
            </a:pPr>
            <a:endParaRPr lang="sl-SI" sz="1400" dirty="0"/>
          </a:p>
          <a:p>
            <a:endParaRPr lang="sl-SI" sz="1400" dirty="0"/>
          </a:p>
          <a:p>
            <a:r>
              <a:rPr lang="sl-SI" sz="1400" dirty="0"/>
              <a:t> </a:t>
            </a:r>
          </a:p>
          <a:p>
            <a:pPr marL="285750" indent="-285750">
              <a:buFontTx/>
              <a:buChar char="-"/>
            </a:pPr>
            <a:endParaRPr lang="sl-SI" sz="1400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09945F4A-CD56-43FC-8B1F-A56DE8DB929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7" y="3429000"/>
            <a:ext cx="1659010" cy="22120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8E0AC04-4781-445F-96D7-ED59D0F5D32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906" y="3428999"/>
            <a:ext cx="1659010" cy="2212013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12C19B28-29B5-41D8-965C-2546A36A911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16274" y="2341364"/>
            <a:ext cx="2302247" cy="2077192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D150C0EB-4870-4B74-B6EE-4638ABEC20DA}"/>
              </a:ext>
            </a:extLst>
          </p:cNvPr>
          <p:cNvSpPr txBox="1"/>
          <p:nvPr/>
        </p:nvSpPr>
        <p:spPr>
          <a:xfrm>
            <a:off x="502778" y="5645618"/>
            <a:ext cx="5349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Svetla je ustvarjala iz rabljenih zgoščenk. Poleg tega, da se izdelek lahko </a:t>
            </a:r>
            <a:r>
              <a:rPr lang="sl-SI" sz="900" dirty="0" smtClean="0">
                <a:latin typeface="Franklin Gothic Book" panose="020B0503020102020204" pitchFamily="34" charset="0"/>
              </a:rPr>
              <a:t>giblje, ustvarja </a:t>
            </a:r>
            <a:r>
              <a:rPr lang="sl-SI" sz="900" dirty="0">
                <a:latin typeface="Franklin Gothic Book" panose="020B0503020102020204" pitchFamily="34" charset="0"/>
              </a:rPr>
              <a:t>tudi zanimive svetlobne učinke, še posebej, ko je </a:t>
            </a:r>
            <a:r>
              <a:rPr lang="sl-SI" sz="900" dirty="0" smtClean="0">
                <a:latin typeface="Franklin Gothic Book" panose="020B0503020102020204" pitchFamily="34" charset="0"/>
              </a:rPr>
              <a:t>vključila </a:t>
            </a:r>
            <a:r>
              <a:rPr lang="sl-SI" sz="900" dirty="0">
                <a:latin typeface="Franklin Gothic Book" panose="020B0503020102020204" pitchFamily="34" charset="0"/>
              </a:rPr>
              <a:t>okrasne lučke. 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01C8C7A8-C9BA-43BA-A7BA-73D2BFE056E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058" y="3428998"/>
            <a:ext cx="1659010" cy="2212013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4154E50-F565-4663-8C7D-BA61811C0A3F}"/>
              </a:ext>
            </a:extLst>
          </p:cNvPr>
          <p:cNvSpPr txBox="1"/>
          <p:nvPr/>
        </p:nvSpPr>
        <p:spPr>
          <a:xfrm>
            <a:off x="8213258" y="949923"/>
            <a:ext cx="3019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ČE NIMAŠ </a:t>
            </a:r>
            <a:r>
              <a:rPr lang="sl-SI" sz="1400" dirty="0" smtClean="0">
                <a:latin typeface="Franklin Gothic No. 2" panose="02000503060000020004" pitchFamily="50" charset="0"/>
              </a:rPr>
              <a:t>ŠTIRIH </a:t>
            </a:r>
            <a:r>
              <a:rPr lang="sl-SI" sz="1400" dirty="0">
                <a:latin typeface="Franklin Gothic No. 2" panose="02000503060000020004" pitchFamily="50" charset="0"/>
              </a:rPr>
              <a:t>ROK, TAKO KOT JAZ, PRIPOROČAM POMOČ MAME, </a:t>
            </a:r>
            <a:r>
              <a:rPr lang="sl-SI" sz="1400" dirty="0" smtClean="0">
                <a:latin typeface="Franklin Gothic No. 2" panose="02000503060000020004" pitchFamily="50" charset="0"/>
              </a:rPr>
              <a:t>OČETA,  </a:t>
            </a:r>
            <a:r>
              <a:rPr lang="sl-SI" sz="1400" dirty="0">
                <a:latin typeface="Franklin Gothic No. 2" panose="02000503060000020004" pitchFamily="50" charset="0"/>
              </a:rPr>
              <a:t>SOROJENCA ALI KAR VSEH.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D01080E6-FDB5-4E03-9450-A768251EF45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62" y="3450567"/>
            <a:ext cx="1659010" cy="2212014"/>
          </a:xfrm>
          <a:prstGeom prst="rect">
            <a:avLst/>
          </a:prstGeom>
        </p:spPr>
      </p:pic>
      <p:pic>
        <p:nvPicPr>
          <p:cNvPr id="4" name="VID_20201203_130307">
            <a:hlinkClick r:id="" action="ppaction://media"/>
            <a:extLst>
              <a:ext uri="{FF2B5EF4-FFF2-40B4-BE49-F238E27FC236}">
                <a16:creationId xmlns:a16="http://schemas.microsoft.com/office/drawing/2014/main" id="{7CC2A629-0A0E-496E-AF31-3733177471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40040" y="3450801"/>
            <a:ext cx="1505790" cy="2211780"/>
          </a:xfrm>
          <a:prstGeom prst="rect">
            <a:avLst/>
          </a:prstGeom>
        </p:spPr>
      </p:pic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1CC0F93A-F14C-4F84-B236-0D9F3F38D1B8}"/>
              </a:ext>
            </a:extLst>
          </p:cNvPr>
          <p:cNvSpPr txBox="1"/>
          <p:nvPr/>
        </p:nvSpPr>
        <p:spPr>
          <a:xfrm>
            <a:off x="6096000" y="5662581"/>
            <a:ext cx="3538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Gumbek in ribica za srečo </a:t>
            </a:r>
            <a:r>
              <a:rPr lang="sl-SI" sz="900" dirty="0" smtClean="0">
                <a:latin typeface="Franklin Gothic Book" panose="020B0503020102020204" pitchFamily="34" charset="0"/>
              </a:rPr>
              <a:t>ter </a:t>
            </a:r>
            <a:r>
              <a:rPr lang="sl-SI" sz="900" dirty="0">
                <a:latin typeface="Franklin Gothic Book" panose="020B0503020102020204" pitchFamily="34" charset="0"/>
              </a:rPr>
              <a:t>okrasek. Gumbek in ribico je Svetla pritrdila na žico, ki jo je lahko ukrivila v vijugasto črto, na </a:t>
            </a:r>
            <a:r>
              <a:rPr lang="sl-SI" sz="900" dirty="0" smtClean="0">
                <a:latin typeface="Franklin Gothic Book" panose="020B0503020102020204" pitchFamily="34" charset="0"/>
              </a:rPr>
              <a:t>kateri predmeta </a:t>
            </a:r>
            <a:r>
              <a:rPr lang="sl-SI" sz="900" dirty="0">
                <a:latin typeface="Franklin Gothic Book" panose="020B0503020102020204" pitchFamily="34" charset="0"/>
              </a:rPr>
              <a:t>tudi rahlo zanihata. Okrasek je pripela na vrvico, da jo je lahko močno zavrtela. </a:t>
            </a:r>
          </a:p>
        </p:txBody>
      </p:sp>
      <p:pic>
        <p:nvPicPr>
          <p:cNvPr id="15" name="Slika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777" y="6376690"/>
            <a:ext cx="1585097" cy="353599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55880" y="6401076"/>
            <a:ext cx="841321" cy="329213"/>
          </a:xfrm>
          <a:prstGeom prst="rect">
            <a:avLst/>
          </a:prstGeom>
        </p:spPr>
      </p:pic>
      <p:sp>
        <p:nvSpPr>
          <p:cNvPr id="9" name="Označba mesta noge 8"/>
          <p:cNvSpPr>
            <a:spLocks noGrp="1"/>
          </p:cNvSpPr>
          <p:nvPr>
            <p:ph type="ftr" sz="quarter" idx="11"/>
          </p:nvPr>
        </p:nvSpPr>
        <p:spPr>
          <a:xfrm>
            <a:off x="502779" y="6356350"/>
            <a:ext cx="11315742" cy="365125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11" name="Leva puščica 10"/>
          <p:cNvSpPr/>
          <p:nvPr/>
        </p:nvSpPr>
        <p:spPr>
          <a:xfrm>
            <a:off x="9665128" y="5373189"/>
            <a:ext cx="602278" cy="28939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10338969" y="5102386"/>
            <a:ext cx="1525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 smtClean="0">
                <a:latin typeface="Franklin Gothic No. 2" panose="02000503060000020004" pitchFamily="50" charset="0"/>
              </a:rPr>
              <a:t>Oglejte si video posnetek </a:t>
            </a:r>
            <a:r>
              <a:rPr lang="sl-SI" sz="1200" dirty="0" err="1" smtClean="0">
                <a:latin typeface="Franklin Gothic No. 2" panose="02000503060000020004" pitchFamily="50" charset="0"/>
              </a:rPr>
              <a:t>Svetlinega</a:t>
            </a:r>
            <a:r>
              <a:rPr lang="sl-SI" sz="1200" dirty="0" smtClean="0">
                <a:latin typeface="Franklin Gothic No. 2" panose="02000503060000020004" pitchFamily="50" charset="0"/>
              </a:rPr>
              <a:t> gibljivega izdelka</a:t>
            </a:r>
            <a:endParaRPr lang="sl-SI" sz="1200" dirty="0">
              <a:latin typeface="Franklin Gothic No. 2" panose="0200050306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46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27EAE018-E671-4B12-BEE8-D10DD0514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75" y="790887"/>
            <a:ext cx="4469332" cy="4321044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DAF727F-45CE-4E80-BE7E-3DD60D80E252}"/>
              </a:ext>
            </a:extLst>
          </p:cNvPr>
          <p:cNvSpPr txBox="1"/>
          <p:nvPr/>
        </p:nvSpPr>
        <p:spPr>
          <a:xfrm>
            <a:off x="637563" y="5147562"/>
            <a:ext cx="5033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</a:t>
            </a:r>
            <a:r>
              <a:rPr lang="sl-SI" sz="900" i="1" dirty="0" err="1">
                <a:latin typeface="Franklin Gothic Book" panose="020B0503020102020204" pitchFamily="34" charset="0"/>
              </a:rPr>
              <a:t>Akvamobile</a:t>
            </a:r>
            <a:r>
              <a:rPr lang="sl-SI" sz="900" i="1" dirty="0">
                <a:latin typeface="Franklin Gothic Book" panose="020B0503020102020204" pitchFamily="34" charset="0"/>
              </a:rPr>
              <a:t>, </a:t>
            </a:r>
            <a:r>
              <a:rPr lang="sl-SI" sz="900" dirty="0">
                <a:latin typeface="Franklin Gothic Book" panose="020B0503020102020204" pitchFamily="34" charset="0"/>
              </a:rPr>
              <a:t>1959 – 70, poliester, črpalka, voda, 90 x 80 cm  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94A88352-FBA5-42C3-955E-8AD45A41B6FC}"/>
              </a:ext>
            </a:extLst>
          </p:cNvPr>
          <p:cNvSpPr txBox="1"/>
          <p:nvPr/>
        </p:nvSpPr>
        <p:spPr>
          <a:xfrm>
            <a:off x="5501099" y="790887"/>
            <a:ext cx="4148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i="1" dirty="0" err="1">
                <a:latin typeface="Franklin Gothic Book" panose="020B0503020102020204" pitchFamily="34" charset="0"/>
              </a:rPr>
              <a:t>Akvamobile</a:t>
            </a:r>
            <a:r>
              <a:rPr lang="sl-SI" sz="1400" i="1" dirty="0">
                <a:latin typeface="Franklin Gothic Book" panose="020B0503020102020204" pitchFamily="34" charset="0"/>
              </a:rPr>
              <a:t> </a:t>
            </a:r>
            <a:r>
              <a:rPr lang="sl-SI" sz="1400" dirty="0">
                <a:latin typeface="Franklin Gothic Book" panose="020B0503020102020204" pitchFamily="34" charset="0"/>
              </a:rPr>
              <a:t>Slavka </a:t>
            </a:r>
            <a:r>
              <a:rPr lang="sl-SI" sz="1400" dirty="0" smtClean="0">
                <a:latin typeface="Franklin Gothic Book" panose="020B0503020102020204" pitchFamily="34" charset="0"/>
              </a:rPr>
              <a:t>Tihca </a:t>
            </a:r>
            <a:r>
              <a:rPr lang="sl-SI" sz="1400" dirty="0">
                <a:latin typeface="Franklin Gothic Book" panose="020B0503020102020204" pitchFamily="34" charset="0"/>
              </a:rPr>
              <a:t>je na ogled na </a:t>
            </a:r>
            <a:r>
              <a:rPr lang="sl-SI" sz="1400" dirty="0" smtClean="0">
                <a:latin typeface="Franklin Gothic Book" panose="020B0503020102020204" pitchFamily="34" charset="0"/>
              </a:rPr>
              <a:t>razstavi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100</a:t>
            </a:r>
            <a:r>
              <a:rPr lang="sl-SI" sz="1400" dirty="0">
                <a:latin typeface="Franklin Gothic Book" panose="020B0503020102020204" pitchFamily="34" charset="0"/>
              </a:rPr>
              <a:t>+ Vrhunci iz Zbirke UGM  </a:t>
            </a:r>
            <a:r>
              <a:rPr lang="sl-SI" sz="1400" dirty="0" smtClean="0">
                <a:latin typeface="Franklin Gothic Book" panose="020B0503020102020204" pitchFamily="34" charset="0"/>
              </a:rPr>
              <a:t>še </a:t>
            </a:r>
            <a:r>
              <a:rPr lang="sl-SI" sz="1400" dirty="0">
                <a:latin typeface="Franklin Gothic Book" panose="020B0503020102020204" pitchFamily="34" charset="0"/>
              </a:rPr>
              <a:t>vse do 12. 9. 2021. </a:t>
            </a:r>
          </a:p>
        </p:txBody>
      </p:sp>
      <p:sp>
        <p:nvSpPr>
          <p:cNvPr id="2" name="Pravokotnik 1">
            <a:extLst>
              <a:ext uri="{FF2B5EF4-FFF2-40B4-BE49-F238E27FC236}">
                <a16:creationId xmlns:a16="http://schemas.microsoft.com/office/drawing/2014/main" id="{DF6206BD-08B0-42B4-8209-339BA8B01BCB}"/>
              </a:ext>
            </a:extLst>
          </p:cNvPr>
          <p:cNvSpPr/>
          <p:nvPr/>
        </p:nvSpPr>
        <p:spPr>
          <a:xfrm>
            <a:off x="469783" y="4883937"/>
            <a:ext cx="1066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1400" dirty="0"/>
          </a:p>
          <a:p>
            <a:r>
              <a:rPr lang="pl-PL" sz="1400" dirty="0"/>
              <a:t>		</a:t>
            </a: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75" y="6356350"/>
            <a:ext cx="1585097" cy="3657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4656" y="6411573"/>
            <a:ext cx="841321" cy="329213"/>
          </a:xfrm>
          <a:prstGeom prst="rect">
            <a:avLst/>
          </a:prstGeom>
        </p:spPr>
      </p:pic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>
          <a:xfrm>
            <a:off x="750775" y="6356350"/>
            <a:ext cx="10605202" cy="365125"/>
          </a:xfrm>
        </p:spPr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1326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988" y="0"/>
            <a:ext cx="5352288" cy="6858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96" y="1249491"/>
            <a:ext cx="10522608" cy="4359018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6038335" y="1536174"/>
            <a:ext cx="57829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>
                <a:latin typeface="Franklin Gothic Book" panose="020B0503020102020204" pitchFamily="34" charset="0"/>
              </a:rPr>
              <a:t>Raziskujte Zbirko UGM na spletu: 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www.ugm.si/zbirka/ ali  www.museums.si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Sledite nam lahko tudi na družabnih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omrežjih Facebook in </a:t>
            </a:r>
            <a:r>
              <a:rPr lang="sl-SI" sz="2000" dirty="0" err="1">
                <a:latin typeface="Franklin Gothic Book" panose="020B0503020102020204" pitchFamily="34" charset="0"/>
              </a:rPr>
              <a:t>Instagram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Naročite se na naš tedenski </a:t>
            </a:r>
            <a:r>
              <a:rPr lang="sl-SI" sz="2000" dirty="0" err="1">
                <a:latin typeface="Franklin Gothic Book" panose="020B0503020102020204" pitchFamily="34" charset="0"/>
              </a:rPr>
              <a:t>novičnik</a:t>
            </a:r>
            <a:r>
              <a:rPr lang="sl-SI" sz="2000" dirty="0">
                <a:latin typeface="Franklin Gothic Book" panose="020B0503020102020204" pitchFamily="34" charset="0"/>
              </a:rPr>
              <a:t>: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http://www.ugm.si/o-ugm/prijava-na-ugm-novicnik/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Naloge je pripravila muzejska  svetovalka Brigita Strnad.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Avtor podobe Hude mravljice je Nenad </a:t>
            </a:r>
            <a:r>
              <a:rPr lang="sl-SI" sz="2000" dirty="0" err="1">
                <a:latin typeface="Franklin Gothic Book" panose="020B0503020102020204" pitchFamily="34" charset="0"/>
              </a:rPr>
              <a:t>Cizl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Avtorja nekaterih reprodukcij na učnem listu sta Damjan Švarc in </a:t>
            </a:r>
            <a:r>
              <a:rPr lang="sl-SI" sz="2000" dirty="0" smtClean="0">
                <a:latin typeface="Franklin Gothic Book" panose="020B0503020102020204" pitchFamily="34" charset="0"/>
              </a:rPr>
              <a:t>Jaka Babnik.</a:t>
            </a:r>
            <a:endParaRPr lang="sl-SI" sz="2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48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751</Words>
  <Application>Microsoft Office PowerPoint</Application>
  <PresentationFormat>Širokozaslonsko</PresentationFormat>
  <Paragraphs>78</Paragraphs>
  <Slides>7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Franklin Gothic Book</vt:lpstr>
      <vt:lpstr>Franklin Gothic No. 2</vt:lpstr>
      <vt:lpstr>Lucida Sans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Ornik</dc:creator>
  <cp:lastModifiedBy>Rok Krajnc</cp:lastModifiedBy>
  <cp:revision>60</cp:revision>
  <dcterms:created xsi:type="dcterms:W3CDTF">2020-11-30T10:34:53Z</dcterms:created>
  <dcterms:modified xsi:type="dcterms:W3CDTF">2020-12-07T13:14:59Z</dcterms:modified>
</cp:coreProperties>
</file>